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8" r:id="rId2"/>
    <p:sldId id="286" r:id="rId3"/>
    <p:sldId id="303" r:id="rId4"/>
    <p:sldId id="292" r:id="rId5"/>
    <p:sldId id="293" r:id="rId6"/>
    <p:sldId id="294" r:id="rId7"/>
    <p:sldId id="295" r:id="rId8"/>
    <p:sldId id="289" r:id="rId9"/>
    <p:sldId id="288" r:id="rId10"/>
    <p:sldId id="287" r:id="rId11"/>
    <p:sldId id="299" r:id="rId12"/>
    <p:sldId id="328" r:id="rId13"/>
    <p:sldId id="275" r:id="rId14"/>
    <p:sldId id="315" r:id="rId15"/>
    <p:sldId id="311" r:id="rId16"/>
    <p:sldId id="310" r:id="rId17"/>
    <p:sldId id="302" r:id="rId18"/>
    <p:sldId id="300" r:id="rId19"/>
    <p:sldId id="305" r:id="rId20"/>
    <p:sldId id="308" r:id="rId21"/>
    <p:sldId id="309" r:id="rId22"/>
    <p:sldId id="306" r:id="rId23"/>
    <p:sldId id="304" r:id="rId24"/>
    <p:sldId id="322" r:id="rId25"/>
    <p:sldId id="319" r:id="rId26"/>
    <p:sldId id="325" r:id="rId27"/>
    <p:sldId id="320" r:id="rId28"/>
    <p:sldId id="323" r:id="rId29"/>
    <p:sldId id="324" r:id="rId30"/>
    <p:sldId id="317" r:id="rId31"/>
    <p:sldId id="318" r:id="rId32"/>
    <p:sldId id="329" r:id="rId33"/>
    <p:sldId id="32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3"/>
    <a:srgbClr val="FEFFD7"/>
    <a:srgbClr val="FBE7FD"/>
    <a:srgbClr val="FFD5D5"/>
    <a:srgbClr val="D9DAEF"/>
    <a:srgbClr val="FFDFAF"/>
    <a:srgbClr val="C9FFE1"/>
    <a:srgbClr val="DFE0F1"/>
    <a:srgbClr val="DD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26" autoAdjust="0"/>
  </p:normalViewPr>
  <p:slideViewPr>
    <p:cSldViewPr snapToGrid="0">
      <p:cViewPr varScale="1">
        <p:scale>
          <a:sx n="77" d="100"/>
          <a:sy n="77" d="100"/>
        </p:scale>
        <p:origin x="912"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5" d="100"/>
          <a:sy n="65" d="100"/>
        </p:scale>
        <p:origin x="3154"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11/17/2018</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11/17/2018</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dirty="0"/>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14.11.18 (Wednesday)</a:t>
            </a:r>
          </a:p>
          <a:p>
            <a:r>
              <a:rPr lang="en-GB" dirty="0"/>
              <a:t>A lot will have sampled earlier versions of Gutenberg</a:t>
            </a:r>
          </a:p>
        </p:txBody>
      </p:sp>
      <p:sp>
        <p:nvSpPr>
          <p:cNvPr id="4" name="Slide Number Placeholder 3"/>
          <p:cNvSpPr>
            <a:spLocks noGrp="1"/>
          </p:cNvSpPr>
          <p:nvPr>
            <p:ph type="sldNum" sz="quarter" idx="5"/>
          </p:nvPr>
        </p:nvSpPr>
        <p:spPr/>
        <p:txBody>
          <a:bodyPr/>
          <a:lstStyle/>
          <a:p>
            <a:fld id="{77542409-6A04-4DC6-AC3A-D3758287A8F2}" type="slidenum">
              <a:rPr lang="en-GB" smtClean="0"/>
              <a:t>13</a:t>
            </a:fld>
            <a:endParaRPr lang="en-GB" dirty="0"/>
          </a:p>
        </p:txBody>
      </p:sp>
    </p:spTree>
    <p:extLst>
      <p:ext uri="{BB962C8B-B14F-4D97-AF65-F5344CB8AC3E}">
        <p14:creationId xmlns:p14="http://schemas.microsoft.com/office/powerpoint/2010/main" val="130915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Article published 14.11.18 (Wednesday)</a:t>
            </a:r>
          </a:p>
          <a:p>
            <a:r>
              <a:rPr lang="en-GB" dirty="0"/>
              <a:t>One of a number of voices calling for a delayed release – Yoast, Mark Root-Wiley, Morten</a:t>
            </a:r>
          </a:p>
        </p:txBody>
      </p:sp>
      <p:sp>
        <p:nvSpPr>
          <p:cNvPr id="4" name="Slide Number Placeholder 3"/>
          <p:cNvSpPr>
            <a:spLocks noGrp="1"/>
          </p:cNvSpPr>
          <p:nvPr>
            <p:ph type="sldNum" sz="quarter" idx="5"/>
          </p:nvPr>
        </p:nvSpPr>
        <p:spPr/>
        <p:txBody>
          <a:bodyPr/>
          <a:lstStyle/>
          <a:p>
            <a:fld id="{77542409-6A04-4DC6-AC3A-D3758287A8F2}" type="slidenum">
              <a:rPr lang="en-GB" smtClean="0"/>
              <a:t>14</a:t>
            </a:fld>
            <a:endParaRPr lang="en-GB" dirty="0"/>
          </a:p>
        </p:txBody>
      </p:sp>
    </p:spTree>
    <p:extLst>
      <p:ext uri="{BB962C8B-B14F-4D97-AF65-F5344CB8AC3E}">
        <p14:creationId xmlns:p14="http://schemas.microsoft.com/office/powerpoint/2010/main" val="3769311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“It’s also so easy to edit with Gutenberg. I like how you can move the blocks up and down and change it to different formats.”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makes it easier for my older, less tech-savvy clients to manage their own content in a much cleaner manner (I’m no longer seeing them adding unnecessary spaces between paragraphs or stumbling around on the toolbar). It’s going to make terrible page builder plugins obsolete.”</a:t>
            </a: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15</a:t>
            </a:fld>
            <a:endParaRPr lang="en-GB" dirty="0"/>
          </a:p>
        </p:txBody>
      </p:sp>
    </p:spTree>
    <p:extLst>
      <p:ext uri="{BB962C8B-B14F-4D97-AF65-F5344CB8AC3E}">
        <p14:creationId xmlns:p14="http://schemas.microsoft.com/office/powerpoint/2010/main" val="233909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sz="1200" dirty="0"/>
              <a:t>It’s going to take me HOURS to do anything in this. As I move my mouse around on the screen, it is all jumpy and twitchy.”</a:t>
            </a:r>
          </a:p>
          <a:p>
            <a:r>
              <a:rPr lang="en-GB" sz="1200" dirty="0"/>
              <a:t>“Gutenberg breaks what we paste into it.”</a:t>
            </a:r>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16</a:t>
            </a:fld>
            <a:endParaRPr lang="en-GB" dirty="0"/>
          </a:p>
        </p:txBody>
      </p:sp>
    </p:spTree>
    <p:extLst>
      <p:ext uri="{BB962C8B-B14F-4D97-AF65-F5344CB8AC3E}">
        <p14:creationId xmlns:p14="http://schemas.microsoft.com/office/powerpoint/2010/main" val="367849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be able to work with Gutenberg as a team over the last 4 months we have set about learning the following – </a:t>
            </a:r>
          </a:p>
          <a:p>
            <a:r>
              <a:rPr lang="en-GB" dirty="0"/>
              <a:t>Firstly JavaScript – ES5 / ES6 </a:t>
            </a:r>
          </a:p>
          <a:p>
            <a:r>
              <a:rPr lang="en-GB" dirty="0"/>
              <a:t>Then React – which we found is much more than just a JS lib – it requires learning</a:t>
            </a:r>
          </a:p>
          <a:p>
            <a:r>
              <a:rPr lang="en-GB" dirty="0"/>
              <a:t>* JSX</a:t>
            </a:r>
            <a:br>
              <a:rPr lang="en-GB" dirty="0"/>
            </a:br>
            <a:r>
              <a:rPr lang="en-GB" dirty="0"/>
              <a:t>* React Router</a:t>
            </a:r>
            <a:br>
              <a:rPr lang="en-GB" dirty="0"/>
            </a:br>
            <a:r>
              <a:rPr lang="en-GB" dirty="0"/>
              <a:t>* Redux</a:t>
            </a:r>
            <a:br>
              <a:rPr lang="en-GB" dirty="0"/>
            </a:br>
            <a:r>
              <a:rPr lang="en-GB" dirty="0"/>
              <a:t>* Testing (Jest, Enzyme, Cyprus )</a:t>
            </a:r>
            <a:br>
              <a:rPr lang="en-GB" dirty="0"/>
            </a:br>
            <a:r>
              <a:rPr lang="en-GB" dirty="0"/>
              <a:t>* Web Pack</a:t>
            </a:r>
            <a:br>
              <a:rPr lang="en-GB" dirty="0"/>
            </a:br>
            <a:r>
              <a:rPr lang="en-GB" dirty="0"/>
              <a:t>* Bable </a:t>
            </a:r>
          </a:p>
          <a:p>
            <a:r>
              <a:rPr lang="en-GB" dirty="0"/>
              <a:t>React is also evolving with a very active development community – for example, the essential create-react-app latest version just added support for Typescript (another learning curve).</a:t>
            </a:r>
          </a:p>
          <a:p>
            <a:r>
              <a:rPr lang="en-GB" dirty="0"/>
              <a:t>To date learning all of this involved 450+ hours of study per developer ( and we have not even touched learning Next.js, Gatsby.js, Preact.js, Node.js )</a:t>
            </a: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17</a:t>
            </a:fld>
            <a:endParaRPr lang="en-GB" dirty="0"/>
          </a:p>
        </p:txBody>
      </p:sp>
    </p:spTree>
    <p:extLst>
      <p:ext uri="{BB962C8B-B14F-4D97-AF65-F5344CB8AC3E}">
        <p14:creationId xmlns:p14="http://schemas.microsoft.com/office/powerpoint/2010/main" val="3985234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February 15th, 2016.</a:t>
            </a:r>
          </a:p>
          <a:p>
            <a:r>
              <a:rPr lang="en-GB" dirty="0"/>
              <a:t>WCAG – Visual, Motor, Auditory, Cognitive</a:t>
            </a:r>
          </a:p>
          <a:p>
            <a:r>
              <a:rPr lang="en-GB" dirty="0"/>
              <a:t>A requirement, not a nice to have.</a:t>
            </a:r>
          </a:p>
          <a:p>
            <a:r>
              <a:rPr lang="en-GB" dirty="0"/>
              <a:t>WordPress powers 32% of the Web</a:t>
            </a:r>
          </a:p>
        </p:txBody>
      </p:sp>
      <p:sp>
        <p:nvSpPr>
          <p:cNvPr id="4" name="Slide Number Placeholder 3"/>
          <p:cNvSpPr>
            <a:spLocks noGrp="1"/>
          </p:cNvSpPr>
          <p:nvPr>
            <p:ph type="sldNum" sz="quarter" idx="5"/>
          </p:nvPr>
        </p:nvSpPr>
        <p:spPr/>
        <p:txBody>
          <a:bodyPr/>
          <a:lstStyle/>
          <a:p>
            <a:fld id="{77542409-6A04-4DC6-AC3A-D3758287A8F2}" type="slidenum">
              <a:rPr lang="en-GB" smtClean="0"/>
              <a:t>18</a:t>
            </a:fld>
            <a:endParaRPr lang="en-GB" dirty="0"/>
          </a:p>
        </p:txBody>
      </p:sp>
    </p:spTree>
    <p:extLst>
      <p:ext uri="{BB962C8B-B14F-4D97-AF65-F5344CB8AC3E}">
        <p14:creationId xmlns:p14="http://schemas.microsoft.com/office/powerpoint/2010/main" val="87270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19</a:t>
            </a:fld>
            <a:endParaRPr lang="en-GB" dirty="0"/>
          </a:p>
        </p:txBody>
      </p:sp>
    </p:spTree>
    <p:extLst>
      <p:ext uri="{BB962C8B-B14F-4D97-AF65-F5344CB8AC3E}">
        <p14:creationId xmlns:p14="http://schemas.microsoft.com/office/powerpoint/2010/main" val="314514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Keyboard/screen reader users primarily use Tab / Shift + Tab to move about</a:t>
            </a:r>
          </a:p>
        </p:txBody>
      </p:sp>
      <p:sp>
        <p:nvSpPr>
          <p:cNvPr id="4" name="Slide Number Placeholder 3"/>
          <p:cNvSpPr>
            <a:spLocks noGrp="1"/>
          </p:cNvSpPr>
          <p:nvPr>
            <p:ph type="sldNum" sz="quarter" idx="5"/>
          </p:nvPr>
        </p:nvSpPr>
        <p:spPr/>
        <p:txBody>
          <a:bodyPr/>
          <a:lstStyle/>
          <a:p>
            <a:fld id="{77542409-6A04-4DC6-AC3A-D3758287A8F2}" type="slidenum">
              <a:rPr lang="en-GB" smtClean="0"/>
              <a:t>21</a:t>
            </a:fld>
            <a:endParaRPr lang="en-GB" dirty="0"/>
          </a:p>
        </p:txBody>
      </p:sp>
    </p:spTree>
    <p:extLst>
      <p:ext uri="{BB962C8B-B14F-4D97-AF65-F5344CB8AC3E}">
        <p14:creationId xmlns:p14="http://schemas.microsoft.com/office/powerpoint/2010/main" val="331577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main reasons:</a:t>
            </a:r>
          </a:p>
          <a:p>
            <a:pPr marL="171450" indent="-171450">
              <a:buFontTx/>
              <a:buChar char="-"/>
            </a:pPr>
            <a:r>
              <a:rPr lang="en-GB" dirty="0"/>
              <a:t>No-one in the a11y team had experience with React</a:t>
            </a:r>
          </a:p>
          <a:p>
            <a:pPr marL="171450" indent="-171450">
              <a:buFontTx/>
              <a:buChar char="-"/>
            </a:pPr>
            <a:r>
              <a:rPr lang="en-GB" dirty="0"/>
              <a:t>No-one outside the team who knew both a11y &amp; React was willing to work for free</a:t>
            </a:r>
          </a:p>
          <a:p>
            <a:pPr marL="171450" indent="-171450">
              <a:buFontTx/>
              <a:buChar char="-"/>
            </a:pPr>
            <a:r>
              <a:rPr lang="en-GB" dirty="0"/>
              <a:t>Accessible code was changed later to inaccessible code</a:t>
            </a:r>
          </a:p>
          <a:p>
            <a:pPr marL="171450" indent="-171450">
              <a:buFontTx/>
              <a:buChar char="-"/>
            </a:pPr>
            <a:r>
              <a:rPr lang="en-GB" dirty="0"/>
              <a:t>Lack of keyboard testing before implementation of components</a:t>
            </a:r>
          </a:p>
        </p:txBody>
      </p:sp>
      <p:sp>
        <p:nvSpPr>
          <p:cNvPr id="4" name="Slide Number Placeholder 3"/>
          <p:cNvSpPr>
            <a:spLocks noGrp="1"/>
          </p:cNvSpPr>
          <p:nvPr>
            <p:ph type="sldNum" sz="quarter" idx="5"/>
          </p:nvPr>
        </p:nvSpPr>
        <p:spPr/>
        <p:txBody>
          <a:bodyPr/>
          <a:lstStyle/>
          <a:p>
            <a:fld id="{77542409-6A04-4DC6-AC3A-D3758287A8F2}" type="slidenum">
              <a:rPr lang="en-GB" smtClean="0"/>
              <a:t>22</a:t>
            </a:fld>
            <a:endParaRPr lang="en-GB" dirty="0"/>
          </a:p>
        </p:txBody>
      </p:sp>
    </p:spTree>
    <p:extLst>
      <p:ext uri="{BB962C8B-B14F-4D97-AF65-F5344CB8AC3E}">
        <p14:creationId xmlns:p14="http://schemas.microsoft.com/office/powerpoint/2010/main" val="2539811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Highlights are mine</a:t>
            </a:r>
          </a:p>
          <a:p>
            <a:r>
              <a:rPr lang="en-GB" dirty="0"/>
              <a:t>Published with Rian’s resignation post, October 9 2018</a:t>
            </a:r>
          </a:p>
        </p:txBody>
      </p:sp>
      <p:sp>
        <p:nvSpPr>
          <p:cNvPr id="4" name="Slide Number Placeholder 3"/>
          <p:cNvSpPr>
            <a:spLocks noGrp="1"/>
          </p:cNvSpPr>
          <p:nvPr>
            <p:ph type="sldNum" sz="quarter" idx="5"/>
          </p:nvPr>
        </p:nvSpPr>
        <p:spPr/>
        <p:txBody>
          <a:bodyPr/>
          <a:lstStyle/>
          <a:p>
            <a:fld id="{77542409-6A04-4DC6-AC3A-D3758287A8F2}" type="slidenum">
              <a:rPr lang="en-GB" smtClean="0"/>
              <a:t>23</a:t>
            </a:fld>
            <a:endParaRPr lang="en-GB" dirty="0"/>
          </a:p>
        </p:txBody>
      </p:sp>
    </p:spTree>
    <p:extLst>
      <p:ext uri="{BB962C8B-B14F-4D97-AF65-F5344CB8AC3E}">
        <p14:creationId xmlns:p14="http://schemas.microsoft.com/office/powerpoint/2010/main" val="127887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 November is Giving Tuesday, just after Cyber Monday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“There’s no time in the holidays that’s a really good time for code deployment” – JJJ, </a:t>
            </a:r>
            <a:r>
              <a:rPr lang="en-GB" b="0" dirty="0"/>
              <a:t>WPWeekly Episode 338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Development via GitHub, not Trac</a:t>
            </a:r>
          </a:p>
          <a:p>
            <a:r>
              <a:rPr lang="en-GB" dirty="0"/>
              <a:t>WordCamp US is 7-10 December</a:t>
            </a:r>
          </a:p>
        </p:txBody>
      </p:sp>
      <p:sp>
        <p:nvSpPr>
          <p:cNvPr id="4" name="Slide Number Placeholder 3"/>
          <p:cNvSpPr>
            <a:spLocks noGrp="1"/>
          </p:cNvSpPr>
          <p:nvPr>
            <p:ph type="sldNum" sz="quarter" idx="5"/>
          </p:nvPr>
        </p:nvSpPr>
        <p:spPr/>
        <p:txBody>
          <a:bodyPr/>
          <a:lstStyle/>
          <a:p>
            <a:fld id="{77542409-6A04-4DC6-AC3A-D3758287A8F2}" type="slidenum">
              <a:rPr lang="en-GB" smtClean="0"/>
              <a:t>2</a:t>
            </a:fld>
            <a:endParaRPr lang="en-GB" dirty="0"/>
          </a:p>
        </p:txBody>
      </p:sp>
    </p:spTree>
    <p:extLst>
      <p:ext uri="{BB962C8B-B14F-4D97-AF65-F5344CB8AC3E}">
        <p14:creationId xmlns:p14="http://schemas.microsoft.com/office/powerpoint/2010/main" val="3150765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part of the WordPress Accessibility team</a:t>
            </a:r>
          </a:p>
          <a:p>
            <a:r>
              <a:rPr lang="en-GB" dirty="0"/>
              <a:t>Meetings on Friday afternoons</a:t>
            </a:r>
          </a:p>
        </p:txBody>
      </p:sp>
      <p:sp>
        <p:nvSpPr>
          <p:cNvPr id="4" name="Slide Number Placeholder 3"/>
          <p:cNvSpPr>
            <a:spLocks noGrp="1"/>
          </p:cNvSpPr>
          <p:nvPr>
            <p:ph type="sldNum" sz="quarter" idx="5"/>
          </p:nvPr>
        </p:nvSpPr>
        <p:spPr/>
        <p:txBody>
          <a:bodyPr/>
          <a:lstStyle/>
          <a:p>
            <a:fld id="{77542409-6A04-4DC6-AC3A-D3758287A8F2}" type="slidenum">
              <a:rPr lang="en-GB" smtClean="0"/>
              <a:t>24</a:t>
            </a:fld>
            <a:endParaRPr lang="en-GB" dirty="0"/>
          </a:p>
        </p:txBody>
      </p:sp>
    </p:spTree>
    <p:extLst>
      <p:ext uri="{BB962C8B-B14F-4D97-AF65-F5344CB8AC3E}">
        <p14:creationId xmlns:p14="http://schemas.microsoft.com/office/powerpoint/2010/main" val="240441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just a lot going on! Mouse over things or click on things and watch the UI changes.</a:t>
            </a:r>
          </a:p>
        </p:txBody>
      </p:sp>
      <p:sp>
        <p:nvSpPr>
          <p:cNvPr id="4" name="Slide Number Placeholder 3"/>
          <p:cNvSpPr>
            <a:spLocks noGrp="1"/>
          </p:cNvSpPr>
          <p:nvPr>
            <p:ph type="sldNum" sz="quarter" idx="5"/>
          </p:nvPr>
        </p:nvSpPr>
        <p:spPr/>
        <p:txBody>
          <a:bodyPr/>
          <a:lstStyle/>
          <a:p>
            <a:fld id="{77542409-6A04-4DC6-AC3A-D3758287A8F2}" type="slidenum">
              <a:rPr lang="en-GB" smtClean="0"/>
              <a:t>25</a:t>
            </a:fld>
            <a:endParaRPr lang="en-GB" dirty="0"/>
          </a:p>
        </p:txBody>
      </p:sp>
    </p:spTree>
    <p:extLst>
      <p:ext uri="{BB962C8B-B14F-4D97-AF65-F5344CB8AC3E}">
        <p14:creationId xmlns:p14="http://schemas.microsoft.com/office/powerpoint/2010/main" val="3164274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Labels preferred to placeholders</a:t>
            </a:r>
          </a:p>
        </p:txBody>
      </p:sp>
      <p:sp>
        <p:nvSpPr>
          <p:cNvPr id="4" name="Slide Number Placeholder 3"/>
          <p:cNvSpPr>
            <a:spLocks noGrp="1"/>
          </p:cNvSpPr>
          <p:nvPr>
            <p:ph type="sldNum" sz="quarter" idx="5"/>
          </p:nvPr>
        </p:nvSpPr>
        <p:spPr/>
        <p:txBody>
          <a:bodyPr/>
          <a:lstStyle/>
          <a:p>
            <a:fld id="{77542409-6A04-4DC6-AC3A-D3758287A8F2}" type="slidenum">
              <a:rPr lang="en-GB" smtClean="0"/>
              <a:t>26</a:t>
            </a:fld>
            <a:endParaRPr lang="en-GB" dirty="0"/>
          </a:p>
        </p:txBody>
      </p:sp>
    </p:spTree>
    <p:extLst>
      <p:ext uri="{BB962C8B-B14F-4D97-AF65-F5344CB8AC3E}">
        <p14:creationId xmlns:p14="http://schemas.microsoft.com/office/powerpoint/2010/main" val="1725335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Icon buttons – have to hover over them or tab to see what they do</a:t>
            </a:r>
          </a:p>
        </p:txBody>
      </p:sp>
      <p:sp>
        <p:nvSpPr>
          <p:cNvPr id="4" name="Slide Number Placeholder 3"/>
          <p:cNvSpPr>
            <a:spLocks noGrp="1"/>
          </p:cNvSpPr>
          <p:nvPr>
            <p:ph type="sldNum" sz="quarter" idx="5"/>
          </p:nvPr>
        </p:nvSpPr>
        <p:spPr/>
        <p:txBody>
          <a:bodyPr/>
          <a:lstStyle/>
          <a:p>
            <a:fld id="{77542409-6A04-4DC6-AC3A-D3758287A8F2}" type="slidenum">
              <a:rPr lang="en-GB" smtClean="0"/>
              <a:t>27</a:t>
            </a:fld>
            <a:endParaRPr lang="en-GB" dirty="0"/>
          </a:p>
        </p:txBody>
      </p:sp>
    </p:spTree>
    <p:extLst>
      <p:ext uri="{BB962C8B-B14F-4D97-AF65-F5344CB8AC3E}">
        <p14:creationId xmlns:p14="http://schemas.microsoft.com/office/powerpoint/2010/main" val="482041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Users can’t remap them</a:t>
            </a:r>
          </a:p>
          <a:p>
            <a:r>
              <a:rPr lang="en-GB" dirty="0"/>
              <a:t>Some shortcuts have been changed – one to delete a block was the one to restart Linux</a:t>
            </a:r>
          </a:p>
        </p:txBody>
      </p:sp>
      <p:sp>
        <p:nvSpPr>
          <p:cNvPr id="4" name="Slide Number Placeholder 3"/>
          <p:cNvSpPr>
            <a:spLocks noGrp="1"/>
          </p:cNvSpPr>
          <p:nvPr>
            <p:ph type="sldNum" sz="quarter" idx="5"/>
          </p:nvPr>
        </p:nvSpPr>
        <p:spPr/>
        <p:txBody>
          <a:bodyPr/>
          <a:lstStyle/>
          <a:p>
            <a:fld id="{77542409-6A04-4DC6-AC3A-D3758287A8F2}" type="slidenum">
              <a:rPr lang="en-GB" smtClean="0"/>
              <a:t>28</a:t>
            </a:fld>
            <a:endParaRPr lang="en-GB" dirty="0"/>
          </a:p>
        </p:txBody>
      </p:sp>
    </p:spTree>
    <p:extLst>
      <p:ext uri="{BB962C8B-B14F-4D97-AF65-F5344CB8AC3E}">
        <p14:creationId xmlns:p14="http://schemas.microsoft.com/office/powerpoint/2010/main" val="244752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and publish a post using the keyboard only: add a title, a paragraph, headings, image with alt text and caption, a list. Change the heading size, add a link and publish.</a:t>
            </a:r>
          </a:p>
          <a:p>
            <a:r>
              <a:rPr lang="en-GB" dirty="0"/>
              <a:t>https://make.wordpress.org/accessibility/gutenberg-testing/ </a:t>
            </a:r>
          </a:p>
          <a:p>
            <a:r>
              <a:rPr lang="en-GB" dirty="0"/>
              <a:t>https://chrome.google.com/webstore/detail/focus-indicator/heeoeadndnhebmfebjccbhmccmaoedlf/related</a:t>
            </a:r>
          </a:p>
        </p:txBody>
      </p:sp>
      <p:sp>
        <p:nvSpPr>
          <p:cNvPr id="4" name="Slide Number Placeholder 3"/>
          <p:cNvSpPr>
            <a:spLocks noGrp="1"/>
          </p:cNvSpPr>
          <p:nvPr>
            <p:ph type="sldNum" sz="quarter" idx="5"/>
          </p:nvPr>
        </p:nvSpPr>
        <p:spPr/>
        <p:txBody>
          <a:bodyPr/>
          <a:lstStyle/>
          <a:p>
            <a:fld id="{77542409-6A04-4DC6-AC3A-D3758287A8F2}" type="slidenum">
              <a:rPr lang="en-GB" smtClean="0"/>
              <a:t>29</a:t>
            </a:fld>
            <a:endParaRPr lang="en-GB" dirty="0"/>
          </a:p>
        </p:txBody>
      </p:sp>
    </p:spTree>
    <p:extLst>
      <p:ext uri="{BB962C8B-B14F-4D97-AF65-F5344CB8AC3E}">
        <p14:creationId xmlns:p14="http://schemas.microsoft.com/office/powerpoint/2010/main" val="3002748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30</a:t>
            </a:fld>
            <a:endParaRPr lang="en-GB" dirty="0"/>
          </a:p>
        </p:txBody>
      </p:sp>
    </p:spTree>
    <p:extLst>
      <p:ext uri="{BB962C8B-B14F-4D97-AF65-F5344CB8AC3E}">
        <p14:creationId xmlns:p14="http://schemas.microsoft.com/office/powerpoint/2010/main" val="196681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Useful.</a:t>
            </a:r>
            <a:r>
              <a:rPr lang="en-GB" dirty="0"/>
              <a:t> 500k installs of the Classic Editor. Testing? Don’t like Gutenberg? We </a:t>
            </a:r>
            <a:r>
              <a:rPr lang="en-GB"/>
              <a:t>don’t know yet.</a:t>
            </a:r>
            <a:endParaRPr lang="en-GB" dirty="0"/>
          </a:p>
          <a:p>
            <a:r>
              <a:rPr lang="en-GB" b="1" dirty="0"/>
              <a:t>Usable.</a:t>
            </a:r>
            <a:r>
              <a:rPr lang="en-GB" dirty="0"/>
              <a:t> Mixed. Intuitive, not intuitive.</a:t>
            </a:r>
          </a:p>
          <a:p>
            <a:r>
              <a:rPr lang="en-GB" b="1" dirty="0"/>
              <a:t>Desirable.</a:t>
            </a:r>
            <a:r>
              <a:rPr lang="en-GB" dirty="0"/>
              <a:t> Mixed. Polarising reactions. Love/hate.</a:t>
            </a:r>
          </a:p>
          <a:p>
            <a:r>
              <a:rPr lang="en-GB" b="1" dirty="0"/>
              <a:t>Findable.</a:t>
            </a:r>
            <a:r>
              <a:rPr lang="en-GB" dirty="0"/>
              <a:t> Hidden elements. Lots of UI changes, permalink section now in sidebar after saving.</a:t>
            </a:r>
          </a:p>
          <a:p>
            <a:r>
              <a:rPr lang="en-GB" b="1" dirty="0"/>
              <a:t>Accessible.</a:t>
            </a:r>
            <a:r>
              <a:rPr lang="en-GB" dirty="0"/>
              <a:t> The commitment is there, but it’s not ready. Wasn’t factored in from the start.</a:t>
            </a:r>
          </a:p>
          <a:p>
            <a:r>
              <a:rPr lang="en-GB" b="1" dirty="0"/>
              <a:t>Credible.</a:t>
            </a:r>
            <a:r>
              <a:rPr lang="en-GB" dirty="0"/>
              <a:t> Some users have been turned off by early bad experiences. They may not come back.</a:t>
            </a:r>
          </a:p>
          <a:p>
            <a:r>
              <a:rPr lang="en-GB" b="1" dirty="0"/>
              <a:t>Valuable.</a:t>
            </a:r>
            <a:r>
              <a:rPr lang="en-GB" dirty="0"/>
              <a:t> Wait and see. Plugin and theme developers have done a lot of prep.</a:t>
            </a:r>
          </a:p>
        </p:txBody>
      </p:sp>
      <p:sp>
        <p:nvSpPr>
          <p:cNvPr id="4" name="Slide Number Placeholder 3"/>
          <p:cNvSpPr>
            <a:spLocks noGrp="1"/>
          </p:cNvSpPr>
          <p:nvPr>
            <p:ph type="sldNum" sz="quarter" idx="5"/>
          </p:nvPr>
        </p:nvSpPr>
        <p:spPr/>
        <p:txBody>
          <a:bodyPr/>
          <a:lstStyle/>
          <a:p>
            <a:fld id="{77542409-6A04-4DC6-AC3A-D3758287A8F2}" type="slidenum">
              <a:rPr lang="en-GB" smtClean="0"/>
              <a:t>31</a:t>
            </a:fld>
            <a:endParaRPr lang="en-GB" dirty="0"/>
          </a:p>
        </p:txBody>
      </p:sp>
    </p:spTree>
    <p:extLst>
      <p:ext uri="{BB962C8B-B14F-4D97-AF65-F5344CB8AC3E}">
        <p14:creationId xmlns:p14="http://schemas.microsoft.com/office/powerpoint/2010/main" val="411726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I’ve been writing the Gutenberg user manual for ATs – you are welcome to help!</a:t>
            </a:r>
          </a:p>
        </p:txBody>
      </p:sp>
      <p:sp>
        <p:nvSpPr>
          <p:cNvPr id="4" name="Slide Number Placeholder 3"/>
          <p:cNvSpPr>
            <a:spLocks noGrp="1"/>
          </p:cNvSpPr>
          <p:nvPr>
            <p:ph type="sldNum" sz="quarter" idx="5"/>
          </p:nvPr>
        </p:nvSpPr>
        <p:spPr/>
        <p:txBody>
          <a:bodyPr/>
          <a:lstStyle/>
          <a:p>
            <a:fld id="{77542409-6A04-4DC6-AC3A-D3758287A8F2}" type="slidenum">
              <a:rPr lang="en-GB" smtClean="0"/>
              <a:t>32</a:t>
            </a:fld>
            <a:endParaRPr lang="en-GB" dirty="0"/>
          </a:p>
        </p:txBody>
      </p:sp>
    </p:spTree>
    <p:extLst>
      <p:ext uri="{BB962C8B-B14F-4D97-AF65-F5344CB8AC3E}">
        <p14:creationId xmlns:p14="http://schemas.microsoft.com/office/powerpoint/2010/main" val="2493958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33</a:t>
            </a:fld>
            <a:endParaRPr lang="en-GB" dirty="0"/>
          </a:p>
        </p:txBody>
      </p:sp>
    </p:spTree>
    <p:extLst>
      <p:ext uri="{BB962C8B-B14F-4D97-AF65-F5344CB8AC3E}">
        <p14:creationId xmlns:p14="http://schemas.microsoft.com/office/powerpoint/2010/main" val="33382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3</a:t>
            </a:fld>
            <a:endParaRPr lang="en-GB" dirty="0"/>
          </a:p>
        </p:txBody>
      </p:sp>
    </p:spTree>
    <p:extLst>
      <p:ext uri="{BB962C8B-B14F-4D97-AF65-F5344CB8AC3E}">
        <p14:creationId xmlns:p14="http://schemas.microsoft.com/office/powerpoint/2010/main" val="367741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4</a:t>
            </a:fld>
            <a:endParaRPr lang="en-GB" dirty="0"/>
          </a:p>
        </p:txBody>
      </p:sp>
    </p:spTree>
    <p:extLst>
      <p:ext uri="{BB962C8B-B14F-4D97-AF65-F5344CB8AC3E}">
        <p14:creationId xmlns:p14="http://schemas.microsoft.com/office/powerpoint/2010/main" val="22158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Simplification</a:t>
            </a:r>
          </a:p>
          <a:p>
            <a:r>
              <a:rPr lang="en-GB" dirty="0"/>
              <a:t>Discoverability</a:t>
            </a:r>
          </a:p>
          <a:p>
            <a:r>
              <a:rPr lang="en-GB" dirty="0"/>
              <a:t>Design/structure</a:t>
            </a:r>
          </a:p>
          <a:p>
            <a:r>
              <a:rPr lang="en-GB" dirty="0"/>
              <a:t>Mobile first</a:t>
            </a:r>
          </a:p>
        </p:txBody>
      </p:sp>
      <p:sp>
        <p:nvSpPr>
          <p:cNvPr id="4" name="Slide Number Placeholder 3"/>
          <p:cNvSpPr>
            <a:spLocks noGrp="1"/>
          </p:cNvSpPr>
          <p:nvPr>
            <p:ph type="sldNum" sz="quarter" idx="5"/>
          </p:nvPr>
        </p:nvSpPr>
        <p:spPr/>
        <p:txBody>
          <a:bodyPr/>
          <a:lstStyle/>
          <a:p>
            <a:fld id="{77542409-6A04-4DC6-AC3A-D3758287A8F2}" type="slidenum">
              <a:rPr lang="en-GB" smtClean="0"/>
              <a:t>5</a:t>
            </a:fld>
            <a:endParaRPr lang="en-GB" dirty="0"/>
          </a:p>
        </p:txBody>
      </p:sp>
    </p:spTree>
    <p:extLst>
      <p:ext uri="{BB962C8B-B14F-4D97-AF65-F5344CB8AC3E}">
        <p14:creationId xmlns:p14="http://schemas.microsoft.com/office/powerpoint/2010/main" val="302371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Accessible</a:t>
            </a:r>
          </a:p>
          <a:p>
            <a:r>
              <a:rPr lang="en-GB" dirty="0"/>
              <a:t>Communication</a:t>
            </a:r>
          </a:p>
          <a:p>
            <a:r>
              <a:rPr lang="en-GB" dirty="0"/>
              <a:t>Multi-use</a:t>
            </a:r>
          </a:p>
        </p:txBody>
      </p:sp>
      <p:sp>
        <p:nvSpPr>
          <p:cNvPr id="4" name="Slide Number Placeholder 3"/>
          <p:cNvSpPr>
            <a:spLocks noGrp="1"/>
          </p:cNvSpPr>
          <p:nvPr>
            <p:ph type="sldNum" sz="quarter" idx="5"/>
          </p:nvPr>
        </p:nvSpPr>
        <p:spPr/>
        <p:txBody>
          <a:bodyPr/>
          <a:lstStyle/>
          <a:p>
            <a:fld id="{77542409-6A04-4DC6-AC3A-D3758287A8F2}" type="slidenum">
              <a:rPr lang="en-GB" smtClean="0"/>
              <a:t>6</a:t>
            </a:fld>
            <a:endParaRPr lang="en-GB" dirty="0"/>
          </a:p>
        </p:txBody>
      </p:sp>
    </p:spTree>
    <p:extLst>
      <p:ext uri="{BB962C8B-B14F-4D97-AF65-F5344CB8AC3E}">
        <p14:creationId xmlns:p14="http://schemas.microsoft.com/office/powerpoint/2010/main" val="252806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everyone has the “write in WordPress, publish” workflow.</a:t>
            </a:r>
          </a:p>
          <a:p>
            <a:r>
              <a:rPr lang="en-GB" dirty="0"/>
              <a:t>Other editors/tools mentioned: Google Docs, Word, Notepad, Grammarly, Vim, Evernote</a:t>
            </a:r>
          </a:p>
          <a:p>
            <a:r>
              <a:rPr lang="en-GB" dirty="0"/>
              <a:t>Some people wanted to vote for both options</a:t>
            </a:r>
          </a:p>
          <a:p>
            <a:r>
              <a:rPr lang="en-GB" dirty="0"/>
              <a:t>Assuming people may add content from other sources should be part of the workflow</a:t>
            </a:r>
          </a:p>
        </p:txBody>
      </p:sp>
      <p:sp>
        <p:nvSpPr>
          <p:cNvPr id="4" name="Slide Number Placeholder 3"/>
          <p:cNvSpPr>
            <a:spLocks noGrp="1"/>
          </p:cNvSpPr>
          <p:nvPr>
            <p:ph type="sldNum" sz="quarter" idx="5"/>
          </p:nvPr>
        </p:nvSpPr>
        <p:spPr/>
        <p:txBody>
          <a:bodyPr/>
          <a:lstStyle/>
          <a:p>
            <a:fld id="{77542409-6A04-4DC6-AC3A-D3758287A8F2}" type="slidenum">
              <a:rPr lang="en-GB" smtClean="0"/>
              <a:t>7</a:t>
            </a:fld>
            <a:endParaRPr lang="en-GB" dirty="0"/>
          </a:p>
        </p:txBody>
      </p:sp>
    </p:spTree>
    <p:extLst>
      <p:ext uri="{BB962C8B-B14F-4D97-AF65-F5344CB8AC3E}">
        <p14:creationId xmlns:p14="http://schemas.microsoft.com/office/powerpoint/2010/main" val="182005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elements – a builder, ease of use, discoverability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Win users in other markets (Squarespace, Wix, Medium)</a:t>
            </a: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9</a:t>
            </a:fld>
            <a:endParaRPr lang="en-GB" dirty="0"/>
          </a:p>
        </p:txBody>
      </p:sp>
    </p:spTree>
    <p:extLst>
      <p:ext uri="{BB962C8B-B14F-4D97-AF65-F5344CB8AC3E}">
        <p14:creationId xmlns:p14="http://schemas.microsoft.com/office/powerpoint/2010/main" val="402184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Peter Morville – via Accessibility Scotland</a:t>
            </a:r>
          </a:p>
          <a:p>
            <a:r>
              <a:rPr lang="en-GB" b="1" dirty="0"/>
              <a:t>Useful.</a:t>
            </a:r>
            <a:r>
              <a:rPr lang="en-GB" dirty="0"/>
              <a:t> Not in question! Essential.</a:t>
            </a:r>
          </a:p>
          <a:p>
            <a:r>
              <a:rPr lang="en-GB" b="1" dirty="0"/>
              <a:t>Usable.</a:t>
            </a:r>
            <a:r>
              <a:rPr lang="en-GB" dirty="0"/>
              <a:t> The editor should be able to be used as intended.</a:t>
            </a:r>
          </a:p>
          <a:p>
            <a:r>
              <a:rPr lang="en-GB" b="1" dirty="0"/>
              <a:t>Desirable.</a:t>
            </a:r>
            <a:r>
              <a:rPr lang="en-GB" dirty="0"/>
              <a:t> The editor should be something people want to use.</a:t>
            </a:r>
          </a:p>
          <a:p>
            <a:r>
              <a:rPr lang="en-GB" b="1" dirty="0"/>
              <a:t>Findable.</a:t>
            </a:r>
            <a:r>
              <a:rPr lang="en-GB" dirty="0"/>
              <a:t> Users should find what they need in the UI to complete their objectives.</a:t>
            </a:r>
          </a:p>
          <a:p>
            <a:r>
              <a:rPr lang="en-GB" b="1" dirty="0"/>
              <a:t>Accessible.</a:t>
            </a:r>
            <a:r>
              <a:rPr lang="en-GB" dirty="0"/>
              <a:t> Gutenberg should be accessible to people with disabilities (~20% of the population). </a:t>
            </a:r>
          </a:p>
          <a:p>
            <a:r>
              <a:rPr lang="en-GB" b="1" dirty="0"/>
              <a:t>Credible.</a:t>
            </a:r>
            <a:r>
              <a:rPr lang="en-GB" dirty="0"/>
              <a:t> Users should trust and believe in the editor.</a:t>
            </a:r>
          </a:p>
          <a:p>
            <a:r>
              <a:rPr lang="en-GB" b="1" dirty="0"/>
              <a:t>Valuable.</a:t>
            </a:r>
            <a:r>
              <a:rPr lang="en-GB" dirty="0"/>
              <a:t> The editor should advance the WordPress project, opening up new possibilities.</a:t>
            </a:r>
          </a:p>
        </p:txBody>
      </p:sp>
      <p:sp>
        <p:nvSpPr>
          <p:cNvPr id="4" name="Slide Number Placeholder 3"/>
          <p:cNvSpPr>
            <a:spLocks noGrp="1"/>
          </p:cNvSpPr>
          <p:nvPr>
            <p:ph type="sldNum" sz="quarter" idx="5"/>
          </p:nvPr>
        </p:nvSpPr>
        <p:spPr/>
        <p:txBody>
          <a:bodyPr/>
          <a:lstStyle/>
          <a:p>
            <a:fld id="{77542409-6A04-4DC6-AC3A-D3758287A8F2}" type="slidenum">
              <a:rPr lang="en-GB" smtClean="0"/>
              <a:t>10</a:t>
            </a:fld>
            <a:endParaRPr lang="en-GB" dirty="0"/>
          </a:p>
        </p:txBody>
      </p:sp>
    </p:spTree>
    <p:extLst>
      <p:ext uri="{BB962C8B-B14F-4D97-AF65-F5344CB8AC3E}">
        <p14:creationId xmlns:p14="http://schemas.microsoft.com/office/powerpoint/2010/main" val="2914162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C9B55A74-0919-413E-865C-E0E8D1722ED7}" type="datetime1">
              <a:rPr lang="en-US" smtClean="0"/>
              <a:pPr/>
              <a:t>11/17/2018</a:t>
            </a:fld>
            <a:endParaRPr lang="en-US" dirty="0"/>
          </a:p>
        </p:txBody>
      </p:sp>
      <p:sp>
        <p:nvSpPr>
          <p:cNvPr id="5" name="Footer Placeholder 4"/>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25BFE46A-5893-4F80-829A-F37AF8AAC03B}" type="datetime1">
              <a:rPr lang="en-US" smtClean="0"/>
              <a:pPr/>
              <a:t>11/17/2018</a:t>
            </a:fld>
            <a:endParaRPr lang="en-US" dirty="0"/>
          </a:p>
        </p:txBody>
      </p:sp>
      <p:sp>
        <p:nvSpPr>
          <p:cNvPr id="5" name="Footer Placeholder 4"/>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a:extLst>
              <a:ext uri="{FF2B5EF4-FFF2-40B4-BE49-F238E27FC236}">
                <a16:creationId xmlns:a16="http://schemas.microsoft.com/office/drawing/2014/main" id="{6D8F3362-CAF2-486F-8665-74CD134BAB3F}"/>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8" name="Footer Placeholder 7">
            <a:extLst>
              <a:ext uri="{FF2B5EF4-FFF2-40B4-BE49-F238E27FC236}">
                <a16:creationId xmlns:a16="http://schemas.microsoft.com/office/drawing/2014/main" id="{A447E795-ADD1-42B4-89A1-F98DD49EB283}"/>
              </a:ext>
            </a:extLst>
          </p:cNvPr>
          <p:cNvSpPr>
            <a:spLocks noGrp="1"/>
          </p:cNvSpPr>
          <p:nvPr>
            <p:ph type="ftr" sz="quarter" idx="11"/>
          </p:nvPr>
        </p:nvSpPr>
        <p:spPr/>
        <p:txBody>
          <a:bodyPr/>
          <a:lstStyle>
            <a:lvl1pPr>
              <a:defRPr/>
            </a:lvl1pPr>
          </a:lstStyle>
          <a:p>
            <a:r>
              <a:rPr lang="en-US" dirty="0"/>
              <a:t>@abrightclearweb</a:t>
            </a:r>
          </a:p>
        </p:txBody>
      </p:sp>
      <p:sp>
        <p:nvSpPr>
          <p:cNvPr id="9" name="Slide Number Placeholder 8">
            <a:extLst>
              <a:ext uri="{FF2B5EF4-FFF2-40B4-BE49-F238E27FC236}">
                <a16:creationId xmlns:a16="http://schemas.microsoft.com/office/drawing/2014/main" id="{3D52ABC9-F338-45A5-A70B-A7D4197D5B03}"/>
              </a:ext>
            </a:extLst>
          </p:cNvPr>
          <p:cNvSpPr>
            <a:spLocks noGrp="1"/>
          </p:cNvSpPr>
          <p:nvPr>
            <p:ph type="sldNum" sz="quarter" idx="12"/>
          </p:nvPr>
        </p:nvSpPr>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dirty="0"/>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93A66BA0-BF77-43AC-894A-20AD8220B887}" type="datetime1">
              <a:rPr lang="en-US" smtClean="0"/>
              <a:pPr/>
              <a:t>11/17/2018</a:t>
            </a:fld>
            <a:endParaRPr lang="en-US" dirty="0"/>
          </a:p>
        </p:txBody>
      </p:sp>
      <p:sp>
        <p:nvSpPr>
          <p:cNvPr id="6" name="Footer Placeholder 5"/>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11/17/2018</a:t>
            </a:fld>
            <a:endParaRPr lang="en-US" dirty="0"/>
          </a:p>
        </p:txBody>
      </p:sp>
      <p:sp>
        <p:nvSpPr>
          <p:cNvPr id="8" name="Footer Placeholder 7"/>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
        <p:nvSpPr>
          <p:cNvPr id="3" name="Date Placeholder 2"/>
          <p:cNvSpPr>
            <a:spLocks noGrp="1"/>
          </p:cNvSpPr>
          <p:nvPr>
            <p:ph type="dt" sz="half" idx="10"/>
          </p:nvPr>
        </p:nvSpPr>
        <p:spPr/>
        <p:txBody>
          <a:bodyPr/>
          <a:lstStyle/>
          <a:p>
            <a:fld id="{9386AC23-C97B-41FB-9B89-C7FE0FB631CA}" type="datetime1">
              <a:rPr lang="en-US" smtClean="0"/>
              <a:pPr/>
              <a:t>11/17/2018</a:t>
            </a:fld>
            <a:endParaRPr lang="en-US" dirty="0"/>
          </a:p>
        </p:txBody>
      </p:sp>
      <p:sp>
        <p:nvSpPr>
          <p:cNvPr id="4" name="Footer Placeholder 3"/>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
        <p:nvSpPr>
          <p:cNvPr id="2" name="Date Placeholder 1"/>
          <p:cNvSpPr>
            <a:spLocks noGrp="1"/>
          </p:cNvSpPr>
          <p:nvPr>
            <p:ph type="dt" sz="half" idx="10"/>
          </p:nvPr>
        </p:nvSpPr>
        <p:spPr/>
        <p:txBody>
          <a:bodyPr/>
          <a:lstStyle/>
          <a:p>
            <a:fld id="{C81B9673-AC7F-4F1F-84E4-F0E5EAAE106D}" type="datetime1">
              <a:rPr lang="en-US" smtClean="0"/>
              <a:pPr/>
              <a:t>11/17/2018</a:t>
            </a:fld>
            <a:endParaRPr lang="en-US" dirty="0"/>
          </a:p>
        </p:txBody>
      </p:sp>
      <p:sp>
        <p:nvSpPr>
          <p:cNvPr id="3" name="Footer Placeholder 2"/>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BA2A3310-D664-4933-9402-AB5DB0887727}" type="datetime1">
              <a:rPr lang="en-US" smtClean="0"/>
              <a:pPr/>
              <a:t>11/17/2018</a:t>
            </a:fld>
            <a:endParaRPr lang="en-US" dirty="0"/>
          </a:p>
        </p:txBody>
      </p:sp>
      <p:sp>
        <p:nvSpPr>
          <p:cNvPr id="6" name="Footer Placeholder 5"/>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E1447A63-5E3D-469C-A0D1-119323F4F95E}" type="datetime1">
              <a:rPr lang="en-US" smtClean="0"/>
              <a:pPr/>
              <a:t>11/17/2018</a:t>
            </a:fld>
            <a:endParaRPr lang="en-US" dirty="0"/>
          </a:p>
        </p:txBody>
      </p:sp>
      <p:sp>
        <p:nvSpPr>
          <p:cNvPr id="6" name="Footer Placeholder 5"/>
          <p:cNvSpPr>
            <a:spLocks noGrp="1"/>
          </p:cNvSpPr>
          <p:nvPr>
            <p:ph type="ftr" sz="quarter" idx="11"/>
          </p:nvPr>
        </p:nvSpPr>
        <p:spPr/>
        <p:txBody>
          <a:bodyPr/>
          <a:lstStyle>
            <a:lvl1pPr>
              <a:defRPr/>
            </a:lvl1pPr>
          </a:lstStyle>
          <a:p>
            <a:r>
              <a:rPr lang="en-US" dirty="0"/>
              <a:t>@abrightclearweb</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11/17/2018</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dirty="0"/>
              <a:t>@abrightclearweb</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10up.com/blog/2018/user-testing-gutenberg/" TargetMode="External"/><Relationship Id="rId2" Type="http://schemas.openxmlformats.org/officeDocument/2006/relationships/hyperlink" Target="http://davidbisset.com/gutenberg-and-youth-generation-x-and-generation-y/" TargetMode="External"/><Relationship Id="rId1" Type="http://schemas.openxmlformats.org/officeDocument/2006/relationships/slideLayout" Target="../slideLayouts/slideLayout2.xml"/><Relationship Id="rId4" Type="http://schemas.openxmlformats.org/officeDocument/2006/relationships/hyperlink" Target="https://10up.com/blog/2018/testing-the-gutenberg-publishing-userflo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magely.com/defer-gutenbe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ordpress.org/support/topic/gutenberg-is-great-and-easy-to-us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wordpress.org/support/topic/make-it-go-away-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abrightclearweb.com/accessibility-testing-wordpress-gutenberg-first-loo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abrightclearweb.com/try-gutenberg-new-wordpress-editor/" TargetMode="External"/><Relationship Id="rId4" Type="http://schemas.openxmlformats.org/officeDocument/2006/relationships/hyperlink" Target="https://www.abrightclearweb.com/the-evolution-of-gutenberg-has-it-improved/"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rianrietveld.com/2018/10/09/i-have-resigned-the-wordpress-accessibility-tea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make.wordpress.org/accessibility/2018/10/29/report-on-the-accessibility-status-of-gutenbe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thomasbyttebier.be/blog/the-best-icon-is-a-text-labe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make.wordpress.org/accessibility/2018/10/29/report-on-the-accessibility-status-of-gutenbe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ordpressdotorg.survey.fm/gutenberg-suppor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make.wordpress.org/accessibility/" TargetMode="External"/><Relationship Id="rId5" Type="http://schemas.openxmlformats.org/officeDocument/2006/relationships/hyperlink" Target="https://github.com/WordPress/gutenberg/issues" TargetMode="External"/><Relationship Id="rId4" Type="http://schemas.openxmlformats.org/officeDocument/2006/relationships/hyperlink" Target="https://wordpress.org/support/plugin/gutenberg/review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abrightclearweb.com/"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mailto:Claire@abrightclearweb.com" TargetMode="External"/><Relationship Id="rId4" Type="http://schemas.openxmlformats.org/officeDocument/2006/relationships/hyperlink" Target="https://twitter.com/abrightclearweb"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make.wordpress.org/design/2017/01/11/what-makes-a-great-editor/"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twitter.com/abrightclearweb/status/89555545634034483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WordPress/gutenberg/blob/master/docs/reference/faq.m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1467633"/>
            <a:ext cx="4846320" cy="2387600"/>
          </a:xfrm>
        </p:spPr>
        <p:txBody>
          <a:bodyPr>
            <a:normAutofit fontScale="90000"/>
          </a:bodyPr>
          <a:lstStyle/>
          <a:p>
            <a:r>
              <a:rPr lang="en-GB" b="1" dirty="0"/>
              <a:t>The User Experience and Accessibility of Gutenberg </a:t>
            </a:r>
          </a:p>
        </p:txBody>
      </p:sp>
      <p:sp>
        <p:nvSpPr>
          <p:cNvPr id="3" name="Subtitle 2"/>
          <p:cNvSpPr>
            <a:spLocks noGrp="1"/>
          </p:cNvSpPr>
          <p:nvPr>
            <p:ph type="subTitle" idx="1"/>
          </p:nvPr>
        </p:nvSpPr>
        <p:spPr>
          <a:xfrm>
            <a:off x="1751777" y="4920916"/>
            <a:ext cx="4846320" cy="909034"/>
          </a:xfrm>
        </p:spPr>
        <p:txBody>
          <a:bodyPr>
            <a:normAutofit/>
          </a:bodyPr>
          <a:lstStyle/>
          <a:p>
            <a:r>
              <a:rPr lang="en-US" dirty="0"/>
              <a:t>Claire Brotherton, A Bright Clear Web</a:t>
            </a:r>
          </a:p>
          <a:p>
            <a:endParaRPr lang="en-US" dirty="0"/>
          </a:p>
          <a:p>
            <a:r>
              <a:rPr lang="en-US" dirty="0"/>
              <a:t>WordCamp Edinburgh, 17 November 2018</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C772-987B-449C-8CEB-7C060D5D2DD6}"/>
              </a:ext>
            </a:extLst>
          </p:cNvPr>
          <p:cNvSpPr>
            <a:spLocks noGrp="1"/>
          </p:cNvSpPr>
          <p:nvPr>
            <p:ph type="title"/>
          </p:nvPr>
        </p:nvSpPr>
        <p:spPr/>
        <p:txBody>
          <a:bodyPr/>
          <a:lstStyle/>
          <a:p>
            <a:r>
              <a:rPr lang="en-GB" dirty="0"/>
              <a:t>User Experience (UX) Principles</a:t>
            </a:r>
          </a:p>
        </p:txBody>
      </p:sp>
      <p:sp>
        <p:nvSpPr>
          <p:cNvPr id="3" name="Content Placeholder 2">
            <a:extLst>
              <a:ext uri="{FF2B5EF4-FFF2-40B4-BE49-F238E27FC236}">
                <a16:creationId xmlns:a16="http://schemas.microsoft.com/office/drawing/2014/main" id="{531EC94A-F1DD-4AB3-AE3F-1BC890217151}"/>
              </a:ext>
            </a:extLst>
          </p:cNvPr>
          <p:cNvSpPr>
            <a:spLocks noGrp="1"/>
          </p:cNvSpPr>
          <p:nvPr>
            <p:ph idx="1"/>
          </p:nvPr>
        </p:nvSpPr>
        <p:spPr>
          <a:xfrm>
            <a:off x="1410027" y="1566001"/>
            <a:ext cx="9371948" cy="4620682"/>
          </a:xfrm>
        </p:spPr>
        <p:txBody>
          <a:bodyPr/>
          <a:lstStyle/>
          <a:p>
            <a:endParaRPr lang="en-GB" dirty="0"/>
          </a:p>
        </p:txBody>
      </p:sp>
      <p:sp>
        <p:nvSpPr>
          <p:cNvPr id="4" name="Slide Number Placeholder 3">
            <a:extLst>
              <a:ext uri="{FF2B5EF4-FFF2-40B4-BE49-F238E27FC236}">
                <a16:creationId xmlns:a16="http://schemas.microsoft.com/office/drawing/2014/main" id="{E35EE7C3-560B-4987-80AF-908087680DDE}"/>
              </a:ext>
            </a:extLst>
          </p:cNvPr>
          <p:cNvSpPr>
            <a:spLocks noGrp="1"/>
          </p:cNvSpPr>
          <p:nvPr>
            <p:ph type="sldNum" sz="quarter" idx="12"/>
          </p:nvPr>
        </p:nvSpPr>
        <p:spPr>
          <a:xfrm>
            <a:off x="0" y="6629400"/>
            <a:ext cx="410402" cy="228600"/>
          </a:xfrm>
        </p:spPr>
        <p:txBody>
          <a:bodyPr/>
          <a:lstStyle/>
          <a:p>
            <a:fld id="{9CD8D479-8942-46E8-A226-A4E01F7A105C}" type="slidenum">
              <a:rPr lang="en-GB" smtClean="0"/>
              <a:t>10</a:t>
            </a:fld>
            <a:endParaRPr lang="en-GB" dirty="0"/>
          </a:p>
        </p:txBody>
      </p:sp>
      <p:sp>
        <p:nvSpPr>
          <p:cNvPr id="5" name="Date Placeholder 4">
            <a:extLst>
              <a:ext uri="{FF2B5EF4-FFF2-40B4-BE49-F238E27FC236}">
                <a16:creationId xmlns:a16="http://schemas.microsoft.com/office/drawing/2014/main" id="{E78D2176-A783-4CDD-8D05-DFFE78B5EFCE}"/>
              </a:ext>
            </a:extLst>
          </p:cNvPr>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a:extLst>
              <a:ext uri="{FF2B5EF4-FFF2-40B4-BE49-F238E27FC236}">
                <a16:creationId xmlns:a16="http://schemas.microsoft.com/office/drawing/2014/main" id="{61B26AB4-E474-4D67-B8FA-33A95F26FE93}"/>
              </a:ext>
            </a:extLst>
          </p:cNvPr>
          <p:cNvSpPr>
            <a:spLocks noGrp="1"/>
          </p:cNvSpPr>
          <p:nvPr>
            <p:ph type="ftr" sz="quarter" idx="11"/>
          </p:nvPr>
        </p:nvSpPr>
        <p:spPr>
          <a:xfrm>
            <a:off x="1637716" y="6629400"/>
            <a:ext cx="10554284" cy="228600"/>
          </a:xfrm>
        </p:spPr>
        <p:txBody>
          <a:bodyPr/>
          <a:lstStyle/>
          <a:p>
            <a:r>
              <a:rPr lang="en-US" dirty="0"/>
              <a:t>@abrightclearweb</a:t>
            </a:r>
          </a:p>
        </p:txBody>
      </p:sp>
      <p:sp>
        <p:nvSpPr>
          <p:cNvPr id="9" name="Hexagon 8">
            <a:extLst>
              <a:ext uri="{FF2B5EF4-FFF2-40B4-BE49-F238E27FC236}">
                <a16:creationId xmlns:a16="http://schemas.microsoft.com/office/drawing/2014/main" id="{0ED241B8-2F39-4833-992C-E8FBFE2E5896}"/>
              </a:ext>
            </a:extLst>
          </p:cNvPr>
          <p:cNvSpPr/>
          <p:nvPr/>
        </p:nvSpPr>
        <p:spPr>
          <a:xfrm rot="10800000">
            <a:off x="6488492" y="2493229"/>
            <a:ext cx="1593721" cy="1373897"/>
          </a:xfrm>
          <a:prstGeom prst="hexagon">
            <a:avLst>
              <a:gd name="adj" fmla="val 28868"/>
              <a:gd name="vf" fmla="val 115470"/>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xagon 9">
            <a:extLst>
              <a:ext uri="{FF2B5EF4-FFF2-40B4-BE49-F238E27FC236}">
                <a16:creationId xmlns:a16="http://schemas.microsoft.com/office/drawing/2014/main" id="{27233A8A-8C8A-43A7-9262-83F9609953C1}"/>
              </a:ext>
            </a:extLst>
          </p:cNvPr>
          <p:cNvSpPr/>
          <p:nvPr/>
        </p:nvSpPr>
        <p:spPr>
          <a:xfrm rot="10800000">
            <a:off x="4103805" y="2493228"/>
            <a:ext cx="1593721" cy="1373897"/>
          </a:xfrm>
          <a:prstGeom prst="hexagon">
            <a:avLst>
              <a:gd name="adj" fmla="val 28868"/>
              <a:gd name="vf" fmla="val 115470"/>
            </a:avLst>
          </a:prstGeom>
          <a:solidFill>
            <a:srgbClr val="D9DA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Hexagon 10">
            <a:extLst>
              <a:ext uri="{FF2B5EF4-FFF2-40B4-BE49-F238E27FC236}">
                <a16:creationId xmlns:a16="http://schemas.microsoft.com/office/drawing/2014/main" id="{A009B74C-8EE4-4494-B70D-88A6CC7B7DD4}"/>
              </a:ext>
            </a:extLst>
          </p:cNvPr>
          <p:cNvSpPr/>
          <p:nvPr/>
        </p:nvSpPr>
        <p:spPr>
          <a:xfrm rot="7200000">
            <a:off x="6492180" y="3882479"/>
            <a:ext cx="1593721" cy="1373897"/>
          </a:xfrm>
          <a:prstGeom prst="hexagon">
            <a:avLst>
              <a:gd name="adj" fmla="val 28868"/>
              <a:gd name="vf" fmla="val 115470"/>
            </a:avLst>
          </a:prstGeom>
          <a:solidFill>
            <a:srgbClr val="FFD5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Hexagon 11">
            <a:extLst>
              <a:ext uri="{FF2B5EF4-FFF2-40B4-BE49-F238E27FC236}">
                <a16:creationId xmlns:a16="http://schemas.microsoft.com/office/drawing/2014/main" id="{7E3DF24F-78AB-4C45-AE84-3FB5F2D66EDE}"/>
              </a:ext>
            </a:extLst>
          </p:cNvPr>
          <p:cNvSpPr/>
          <p:nvPr/>
        </p:nvSpPr>
        <p:spPr>
          <a:xfrm rot="7200000">
            <a:off x="5303531" y="1806280"/>
            <a:ext cx="1593721" cy="1373897"/>
          </a:xfrm>
          <a:prstGeom prst="hexagon">
            <a:avLst>
              <a:gd name="adj" fmla="val 28868"/>
              <a:gd name="vf" fmla="val 11547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 12">
            <a:extLst>
              <a:ext uri="{FF2B5EF4-FFF2-40B4-BE49-F238E27FC236}">
                <a16:creationId xmlns:a16="http://schemas.microsoft.com/office/drawing/2014/main" id="{60CD3608-EB19-4820-BFDA-786D5AA6BD42}"/>
              </a:ext>
            </a:extLst>
          </p:cNvPr>
          <p:cNvSpPr/>
          <p:nvPr/>
        </p:nvSpPr>
        <p:spPr>
          <a:xfrm rot="7200000">
            <a:off x="5299140" y="3197934"/>
            <a:ext cx="1593721" cy="1373897"/>
          </a:xfrm>
          <a:prstGeom prst="hexagon">
            <a:avLst>
              <a:gd name="adj" fmla="val 28868"/>
              <a:gd name="vf" fmla="val 115470"/>
            </a:avLst>
          </a:prstGeom>
          <a:solidFill>
            <a:srgbClr val="FEF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Hexagon 13">
            <a:extLst>
              <a:ext uri="{FF2B5EF4-FFF2-40B4-BE49-F238E27FC236}">
                <a16:creationId xmlns:a16="http://schemas.microsoft.com/office/drawing/2014/main" id="{1AAB5BA5-5C53-487A-8673-212060E6FF1E}"/>
              </a:ext>
            </a:extLst>
          </p:cNvPr>
          <p:cNvSpPr/>
          <p:nvPr/>
        </p:nvSpPr>
        <p:spPr>
          <a:xfrm rot="7200000">
            <a:off x="4103804" y="3873432"/>
            <a:ext cx="1593721" cy="1373897"/>
          </a:xfrm>
          <a:prstGeom prst="hexagon">
            <a:avLst>
              <a:gd name="adj" fmla="val 28868"/>
              <a:gd name="vf" fmla="val 115470"/>
            </a:avLst>
          </a:prstGeom>
          <a:solidFill>
            <a:srgbClr val="FFD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Hexagon 14">
            <a:extLst>
              <a:ext uri="{FF2B5EF4-FFF2-40B4-BE49-F238E27FC236}">
                <a16:creationId xmlns:a16="http://schemas.microsoft.com/office/drawing/2014/main" id="{1240143E-2261-4935-86A2-9512A8E3F344}"/>
              </a:ext>
            </a:extLst>
          </p:cNvPr>
          <p:cNvSpPr/>
          <p:nvPr/>
        </p:nvSpPr>
        <p:spPr>
          <a:xfrm rot="7200000">
            <a:off x="5294748" y="4581168"/>
            <a:ext cx="1593721" cy="1373897"/>
          </a:xfrm>
          <a:prstGeom prst="hexagon">
            <a:avLst>
              <a:gd name="adj" fmla="val 28868"/>
              <a:gd name="vf" fmla="val 115470"/>
            </a:avLst>
          </a:prstGeom>
          <a:solidFill>
            <a:srgbClr val="FBE7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0139B89E-DEEA-4C4A-874B-1A89ECEEA0CF}"/>
              </a:ext>
            </a:extLst>
          </p:cNvPr>
          <p:cNvSpPr txBox="1"/>
          <p:nvPr/>
        </p:nvSpPr>
        <p:spPr>
          <a:xfrm>
            <a:off x="5451646" y="2297308"/>
            <a:ext cx="1279924" cy="369332"/>
          </a:xfrm>
          <a:prstGeom prst="rect">
            <a:avLst/>
          </a:prstGeom>
          <a:noFill/>
        </p:spPr>
        <p:txBody>
          <a:bodyPr wrap="square" rtlCol="0">
            <a:spAutoFit/>
          </a:bodyPr>
          <a:lstStyle/>
          <a:p>
            <a:pPr algn="ctr"/>
            <a:r>
              <a:rPr lang="en-GB" b="1" dirty="0"/>
              <a:t>useful</a:t>
            </a:r>
          </a:p>
        </p:txBody>
      </p:sp>
      <p:sp>
        <p:nvSpPr>
          <p:cNvPr id="17" name="TextBox 16">
            <a:extLst>
              <a:ext uri="{FF2B5EF4-FFF2-40B4-BE49-F238E27FC236}">
                <a16:creationId xmlns:a16="http://schemas.microsoft.com/office/drawing/2014/main" id="{82E9B193-DCBE-4216-86EE-8191085A3536}"/>
              </a:ext>
            </a:extLst>
          </p:cNvPr>
          <p:cNvSpPr txBox="1"/>
          <p:nvPr/>
        </p:nvSpPr>
        <p:spPr>
          <a:xfrm>
            <a:off x="4260702" y="2966316"/>
            <a:ext cx="1279924" cy="369332"/>
          </a:xfrm>
          <a:prstGeom prst="rect">
            <a:avLst/>
          </a:prstGeom>
          <a:noFill/>
        </p:spPr>
        <p:txBody>
          <a:bodyPr wrap="square" rtlCol="0">
            <a:spAutoFit/>
          </a:bodyPr>
          <a:lstStyle/>
          <a:p>
            <a:pPr algn="ctr"/>
            <a:r>
              <a:rPr lang="en-GB" b="1" dirty="0"/>
              <a:t>usable</a:t>
            </a:r>
          </a:p>
        </p:txBody>
      </p:sp>
      <p:sp>
        <p:nvSpPr>
          <p:cNvPr id="18" name="TextBox 17">
            <a:extLst>
              <a:ext uri="{FF2B5EF4-FFF2-40B4-BE49-F238E27FC236}">
                <a16:creationId xmlns:a16="http://schemas.microsoft.com/office/drawing/2014/main" id="{1D30B886-200D-487C-991D-5238E8200C06}"/>
              </a:ext>
            </a:extLst>
          </p:cNvPr>
          <p:cNvSpPr txBox="1"/>
          <p:nvPr/>
        </p:nvSpPr>
        <p:spPr>
          <a:xfrm>
            <a:off x="6660999" y="2966316"/>
            <a:ext cx="1279924" cy="369332"/>
          </a:xfrm>
          <a:prstGeom prst="rect">
            <a:avLst/>
          </a:prstGeom>
          <a:noFill/>
        </p:spPr>
        <p:txBody>
          <a:bodyPr wrap="square" rtlCol="0">
            <a:spAutoFit/>
          </a:bodyPr>
          <a:lstStyle/>
          <a:p>
            <a:pPr algn="ctr"/>
            <a:r>
              <a:rPr lang="en-GB" b="1" dirty="0"/>
              <a:t>desirable</a:t>
            </a:r>
          </a:p>
        </p:txBody>
      </p:sp>
      <p:sp>
        <p:nvSpPr>
          <p:cNvPr id="19" name="TextBox 18">
            <a:extLst>
              <a:ext uri="{FF2B5EF4-FFF2-40B4-BE49-F238E27FC236}">
                <a16:creationId xmlns:a16="http://schemas.microsoft.com/office/drawing/2014/main" id="{30D264FC-3D91-4591-950D-98800165467F}"/>
              </a:ext>
            </a:extLst>
          </p:cNvPr>
          <p:cNvSpPr txBox="1"/>
          <p:nvPr/>
        </p:nvSpPr>
        <p:spPr>
          <a:xfrm>
            <a:off x="5495624" y="3687424"/>
            <a:ext cx="1279924" cy="369332"/>
          </a:xfrm>
          <a:prstGeom prst="rect">
            <a:avLst/>
          </a:prstGeom>
          <a:noFill/>
        </p:spPr>
        <p:txBody>
          <a:bodyPr wrap="square" rtlCol="0">
            <a:spAutoFit/>
          </a:bodyPr>
          <a:lstStyle/>
          <a:p>
            <a:pPr algn="ctr"/>
            <a:r>
              <a:rPr lang="en-GB" b="1" dirty="0"/>
              <a:t>valuable</a:t>
            </a:r>
          </a:p>
        </p:txBody>
      </p:sp>
      <p:sp>
        <p:nvSpPr>
          <p:cNvPr id="20" name="TextBox 19">
            <a:extLst>
              <a:ext uri="{FF2B5EF4-FFF2-40B4-BE49-F238E27FC236}">
                <a16:creationId xmlns:a16="http://schemas.microsoft.com/office/drawing/2014/main" id="{B34E76AB-EFDB-4969-B453-6B1B609762C2}"/>
              </a:ext>
            </a:extLst>
          </p:cNvPr>
          <p:cNvSpPr txBox="1"/>
          <p:nvPr/>
        </p:nvSpPr>
        <p:spPr>
          <a:xfrm>
            <a:off x="5495624" y="5079078"/>
            <a:ext cx="1279924" cy="369332"/>
          </a:xfrm>
          <a:prstGeom prst="rect">
            <a:avLst/>
          </a:prstGeom>
          <a:noFill/>
        </p:spPr>
        <p:txBody>
          <a:bodyPr wrap="square" rtlCol="0">
            <a:spAutoFit/>
          </a:bodyPr>
          <a:lstStyle/>
          <a:p>
            <a:pPr algn="ctr"/>
            <a:r>
              <a:rPr lang="en-GB" b="1" dirty="0"/>
              <a:t>accessible</a:t>
            </a:r>
          </a:p>
        </p:txBody>
      </p:sp>
      <p:sp>
        <p:nvSpPr>
          <p:cNvPr id="22" name="TextBox 21">
            <a:extLst>
              <a:ext uri="{FF2B5EF4-FFF2-40B4-BE49-F238E27FC236}">
                <a16:creationId xmlns:a16="http://schemas.microsoft.com/office/drawing/2014/main" id="{C0AE3304-D0D7-4902-8A0D-B664B0482CF4}"/>
              </a:ext>
            </a:extLst>
          </p:cNvPr>
          <p:cNvSpPr txBox="1"/>
          <p:nvPr/>
        </p:nvSpPr>
        <p:spPr>
          <a:xfrm>
            <a:off x="4260702" y="4396966"/>
            <a:ext cx="1279924" cy="369332"/>
          </a:xfrm>
          <a:prstGeom prst="rect">
            <a:avLst/>
          </a:prstGeom>
          <a:noFill/>
        </p:spPr>
        <p:txBody>
          <a:bodyPr wrap="square" rtlCol="0">
            <a:spAutoFit/>
          </a:bodyPr>
          <a:lstStyle/>
          <a:p>
            <a:pPr algn="ctr"/>
            <a:r>
              <a:rPr lang="en-GB" b="1" dirty="0"/>
              <a:t>findable</a:t>
            </a:r>
          </a:p>
        </p:txBody>
      </p:sp>
      <p:sp>
        <p:nvSpPr>
          <p:cNvPr id="23" name="TextBox 22">
            <a:extLst>
              <a:ext uri="{FF2B5EF4-FFF2-40B4-BE49-F238E27FC236}">
                <a16:creationId xmlns:a16="http://schemas.microsoft.com/office/drawing/2014/main" id="{EE9DEB3B-F282-47B7-A5C0-ECC212447642}"/>
              </a:ext>
            </a:extLst>
          </p:cNvPr>
          <p:cNvSpPr txBox="1"/>
          <p:nvPr/>
        </p:nvSpPr>
        <p:spPr>
          <a:xfrm>
            <a:off x="6691985" y="4382039"/>
            <a:ext cx="1279924" cy="369332"/>
          </a:xfrm>
          <a:prstGeom prst="rect">
            <a:avLst/>
          </a:prstGeom>
          <a:noFill/>
        </p:spPr>
        <p:txBody>
          <a:bodyPr wrap="square" rtlCol="0">
            <a:spAutoFit/>
          </a:bodyPr>
          <a:lstStyle/>
          <a:p>
            <a:pPr algn="ctr"/>
            <a:r>
              <a:rPr lang="en-GB" b="1" dirty="0"/>
              <a:t>credible</a:t>
            </a:r>
          </a:p>
        </p:txBody>
      </p:sp>
    </p:spTree>
    <p:extLst>
      <p:ext uri="{BB962C8B-B14F-4D97-AF65-F5344CB8AC3E}">
        <p14:creationId xmlns:p14="http://schemas.microsoft.com/office/powerpoint/2010/main" val="26719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4637-FA44-4366-B198-E35844E41583}"/>
              </a:ext>
            </a:extLst>
          </p:cNvPr>
          <p:cNvSpPr>
            <a:spLocks noGrp="1"/>
          </p:cNvSpPr>
          <p:nvPr>
            <p:ph type="title"/>
          </p:nvPr>
        </p:nvSpPr>
        <p:spPr/>
        <p:txBody>
          <a:bodyPr/>
          <a:lstStyle/>
          <a:p>
            <a:r>
              <a:rPr lang="en-GB" dirty="0"/>
              <a:t>What do users think of Gutenberg?</a:t>
            </a:r>
          </a:p>
        </p:txBody>
      </p:sp>
      <p:sp>
        <p:nvSpPr>
          <p:cNvPr id="3" name="Text Placeholder 2">
            <a:extLst>
              <a:ext uri="{FF2B5EF4-FFF2-40B4-BE49-F238E27FC236}">
                <a16:creationId xmlns:a16="http://schemas.microsoft.com/office/drawing/2014/main" id="{99660842-6716-4893-A0A9-A0D5238C7AA1}"/>
              </a:ext>
            </a:extLst>
          </p:cNvPr>
          <p:cNvSpPr>
            <a:spLocks noGrp="1"/>
          </p:cNvSpPr>
          <p:nvPr>
            <p:ph type="body" idx="1"/>
          </p:nvPr>
        </p:nvSpPr>
        <p:spPr/>
        <p:txBody>
          <a:bodyPr/>
          <a:lstStyle/>
          <a:p>
            <a:r>
              <a:rPr lang="en-GB" dirty="0"/>
              <a:t>(so far)</a:t>
            </a:r>
          </a:p>
        </p:txBody>
      </p:sp>
    </p:spTree>
    <p:extLst>
      <p:ext uri="{BB962C8B-B14F-4D97-AF65-F5344CB8AC3E}">
        <p14:creationId xmlns:p14="http://schemas.microsoft.com/office/powerpoint/2010/main" val="347347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6F10-6CDF-4CD8-930C-747FE979BC8A}"/>
              </a:ext>
            </a:extLst>
          </p:cNvPr>
          <p:cNvSpPr>
            <a:spLocks noGrp="1"/>
          </p:cNvSpPr>
          <p:nvPr>
            <p:ph type="title"/>
          </p:nvPr>
        </p:nvSpPr>
        <p:spPr/>
        <p:txBody>
          <a:bodyPr/>
          <a:lstStyle/>
          <a:p>
            <a:r>
              <a:rPr lang="fr-FR" dirty="0"/>
              <a:t>User </a:t>
            </a:r>
            <a:r>
              <a:rPr lang="fr-FR" dirty="0" err="1"/>
              <a:t>Testing</a:t>
            </a:r>
            <a:r>
              <a:rPr lang="fr-FR" dirty="0"/>
              <a:t> of Gutenberg</a:t>
            </a:r>
            <a:endParaRPr lang="en-GB" dirty="0"/>
          </a:p>
        </p:txBody>
      </p:sp>
      <p:sp>
        <p:nvSpPr>
          <p:cNvPr id="3" name="Content Placeholder 2">
            <a:extLst>
              <a:ext uri="{FF2B5EF4-FFF2-40B4-BE49-F238E27FC236}">
                <a16:creationId xmlns:a16="http://schemas.microsoft.com/office/drawing/2014/main" id="{A893A321-8580-4092-B2A6-008ED29437FC}"/>
              </a:ext>
            </a:extLst>
          </p:cNvPr>
          <p:cNvSpPr>
            <a:spLocks noGrp="1"/>
          </p:cNvSpPr>
          <p:nvPr>
            <p:ph idx="1"/>
          </p:nvPr>
        </p:nvSpPr>
        <p:spPr>
          <a:xfrm>
            <a:off x="1419966" y="1566001"/>
            <a:ext cx="9371948" cy="4620682"/>
          </a:xfrm>
        </p:spPr>
        <p:txBody>
          <a:bodyPr/>
          <a:lstStyle/>
          <a:p>
            <a:r>
              <a:rPr lang="en-GB" dirty="0"/>
              <a:t>David Bisset, high school students:</a:t>
            </a:r>
            <a:br>
              <a:rPr lang="en-GB" dirty="0"/>
            </a:br>
            <a:r>
              <a:rPr lang="en-GB" dirty="0">
                <a:hlinkClick r:id="rId2"/>
              </a:rPr>
              <a:t>http://davidbisset.com/gutenberg-and-youth-generation-x-and-generation-y/</a:t>
            </a:r>
            <a:endParaRPr lang="en-GB" dirty="0"/>
          </a:p>
          <a:p>
            <a:r>
              <a:rPr lang="en-GB" dirty="0"/>
              <a:t>10up, June 2018:</a:t>
            </a:r>
            <a:br>
              <a:rPr lang="en-GB" dirty="0"/>
            </a:br>
            <a:r>
              <a:rPr lang="en-GB" dirty="0">
                <a:hlinkClick r:id="rId3"/>
              </a:rPr>
              <a:t>https://10up.com/blog/2018/user-testing-gutenberg/</a:t>
            </a:r>
            <a:r>
              <a:rPr lang="en-GB" dirty="0"/>
              <a:t> </a:t>
            </a:r>
          </a:p>
          <a:p>
            <a:r>
              <a:rPr lang="en-GB" dirty="0"/>
              <a:t>10up, November 2018:</a:t>
            </a:r>
            <a:br>
              <a:rPr lang="en-GB" dirty="0"/>
            </a:br>
            <a:r>
              <a:rPr lang="en-GB" dirty="0">
                <a:hlinkClick r:id="rId4"/>
              </a:rPr>
              <a:t>https://10up.com/blog/2018/testing-the-gutenberg-publishing-userflow/</a:t>
            </a:r>
            <a:r>
              <a:rPr lang="en-GB" dirty="0"/>
              <a:t> </a:t>
            </a:r>
          </a:p>
          <a:p>
            <a:r>
              <a:rPr lang="en-GB" dirty="0"/>
              <a:t>All small scale studies</a:t>
            </a:r>
          </a:p>
          <a:p>
            <a:r>
              <a:rPr lang="en-GB" dirty="0"/>
              <a:t>No major problems found </a:t>
            </a:r>
          </a:p>
          <a:p>
            <a:endParaRPr lang="en-GB" dirty="0"/>
          </a:p>
          <a:p>
            <a:pPr marL="0" indent="0">
              <a:buNone/>
            </a:pPr>
            <a:endParaRPr lang="en-GB" dirty="0"/>
          </a:p>
          <a:p>
            <a:endParaRPr lang="en-GB" dirty="0"/>
          </a:p>
        </p:txBody>
      </p:sp>
      <p:sp>
        <p:nvSpPr>
          <p:cNvPr id="4" name="Date Placeholder 3">
            <a:extLst>
              <a:ext uri="{FF2B5EF4-FFF2-40B4-BE49-F238E27FC236}">
                <a16:creationId xmlns:a16="http://schemas.microsoft.com/office/drawing/2014/main" id="{F256CC81-5EEA-408E-924F-D9450A290BB0}"/>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E4963629-7F8C-473F-B78F-09D009D9F9AF}"/>
              </a:ext>
            </a:extLst>
          </p:cNvPr>
          <p:cNvSpPr>
            <a:spLocks noGrp="1"/>
          </p:cNvSpPr>
          <p:nvPr>
            <p:ph type="ftr" sz="quarter" idx="11"/>
          </p:nvPr>
        </p:nvSpPr>
        <p:spPr/>
        <p:txBody>
          <a:bodyPr/>
          <a:lstStyle/>
          <a:p>
            <a:r>
              <a:rPr lang="en-US"/>
              <a:t>@abrightclearweb</a:t>
            </a:r>
            <a:endParaRPr lang="en-US" dirty="0"/>
          </a:p>
        </p:txBody>
      </p:sp>
      <p:sp>
        <p:nvSpPr>
          <p:cNvPr id="6" name="Slide Number Placeholder 5">
            <a:extLst>
              <a:ext uri="{FF2B5EF4-FFF2-40B4-BE49-F238E27FC236}">
                <a16:creationId xmlns:a16="http://schemas.microsoft.com/office/drawing/2014/main" id="{460F5C5A-6051-4C28-B5AE-A8BDBD8A085C}"/>
              </a:ext>
            </a:extLst>
          </p:cNvPr>
          <p:cNvSpPr>
            <a:spLocks noGrp="1"/>
          </p:cNvSpPr>
          <p:nvPr>
            <p:ph type="sldNum" sz="quarter" idx="12"/>
          </p:nvPr>
        </p:nvSpPr>
        <p:spPr/>
        <p:txBody>
          <a:bodyPr/>
          <a:lstStyle/>
          <a:p>
            <a:fld id="{9CD8D479-8942-46E8-A226-A4E01F7A105C}" type="slidenum">
              <a:rPr lang="en-US" smtClean="0"/>
              <a:pPr/>
              <a:t>12</a:t>
            </a:fld>
            <a:endParaRPr lang="en-US" dirty="0"/>
          </a:p>
        </p:txBody>
      </p:sp>
    </p:spTree>
    <p:extLst>
      <p:ext uri="{BB962C8B-B14F-4D97-AF65-F5344CB8AC3E}">
        <p14:creationId xmlns:p14="http://schemas.microsoft.com/office/powerpoint/2010/main" val="185114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User Reactions to Gutenberg (WordPress.org)</a:t>
            </a:r>
            <a:endParaRPr lang="en-US" dirty="0"/>
          </a:p>
        </p:txBody>
      </p:sp>
      <p:pic>
        <p:nvPicPr>
          <p:cNvPr id="8" name="Content Placeholder 7">
            <a:extLst>
              <a:ext uri="{FF2B5EF4-FFF2-40B4-BE49-F238E27FC236}">
                <a16:creationId xmlns:a16="http://schemas.microsoft.com/office/drawing/2014/main" id="{06666152-1EE2-49B6-B985-3D3F16C10A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8475" y="1883266"/>
            <a:ext cx="6115050" cy="1952625"/>
          </a:xfrm>
        </p:spPr>
      </p:pic>
      <p:sp>
        <p:nvSpPr>
          <p:cNvPr id="4" name="Slide Number Placeholder 3"/>
          <p:cNvSpPr>
            <a:spLocks noGrp="1"/>
          </p:cNvSpPr>
          <p:nvPr>
            <p:ph type="sldNum" sz="quarter" idx="12"/>
          </p:nvPr>
        </p:nvSpPr>
        <p:spPr>
          <a:xfrm>
            <a:off x="0" y="6629400"/>
            <a:ext cx="410402" cy="228600"/>
          </a:xfrm>
        </p:spPr>
        <p:txBody>
          <a:bodyPr/>
          <a:lstStyle/>
          <a:p>
            <a:fld id="{9CD8D479-8942-46E8-A226-A4E01F7A105C}" type="slidenum">
              <a:rPr lang="en-US" smtClean="0"/>
              <a:t>13</a:t>
            </a:fld>
            <a:endParaRPr lang="en-US" dirty="0"/>
          </a:p>
        </p:txBody>
      </p:sp>
      <p:sp>
        <p:nvSpPr>
          <p:cNvPr id="5" name="Date Placeholder 4"/>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p:cNvSpPr>
            <a:spLocks noGrp="1"/>
          </p:cNvSpPr>
          <p:nvPr>
            <p:ph type="ftr" sz="quarter" idx="11"/>
          </p:nvPr>
        </p:nvSpPr>
        <p:spPr>
          <a:xfrm>
            <a:off x="1637716" y="6629400"/>
            <a:ext cx="10554284" cy="228600"/>
          </a:xfrm>
        </p:spPr>
        <p:txBody>
          <a:bodyPr/>
          <a:lstStyle/>
          <a:p>
            <a:r>
              <a:rPr lang="en-US" dirty="0"/>
              <a:t>@abrightclearweb</a:t>
            </a:r>
          </a:p>
        </p:txBody>
      </p:sp>
      <p:sp>
        <p:nvSpPr>
          <p:cNvPr id="9" name="TextBox 8">
            <a:extLst>
              <a:ext uri="{FF2B5EF4-FFF2-40B4-BE49-F238E27FC236}">
                <a16:creationId xmlns:a16="http://schemas.microsoft.com/office/drawing/2014/main" id="{CBDCBC19-2206-444C-8164-DA24F8F762AA}"/>
              </a:ext>
            </a:extLst>
          </p:cNvPr>
          <p:cNvSpPr txBox="1"/>
          <p:nvPr/>
        </p:nvSpPr>
        <p:spPr>
          <a:xfrm>
            <a:off x="1940768" y="4460033"/>
            <a:ext cx="7464812" cy="1107996"/>
          </a:xfrm>
          <a:prstGeom prst="rect">
            <a:avLst/>
          </a:prstGeom>
          <a:noFill/>
        </p:spPr>
        <p:txBody>
          <a:bodyPr wrap="square" rtlCol="0">
            <a:spAutoFit/>
          </a:bodyPr>
          <a:lstStyle/>
          <a:p>
            <a:pPr marL="342900" indent="-342900">
              <a:buFont typeface="Arial" panose="020B0604020202020204" pitchFamily="34" charset="0"/>
              <a:buChar char="•"/>
            </a:pPr>
            <a:r>
              <a:rPr lang="en-GB" sz="2200" dirty="0"/>
              <a:t>&gt; 1, 500 users </a:t>
            </a:r>
          </a:p>
          <a:p>
            <a:pPr marL="342900" indent="-342900">
              <a:buFont typeface="Arial" panose="020B0604020202020204" pitchFamily="34" charset="0"/>
              <a:buChar char="•"/>
            </a:pPr>
            <a:r>
              <a:rPr lang="en-GB" sz="2200" dirty="0"/>
              <a:t>Nearly 57% 1 star reviews</a:t>
            </a:r>
          </a:p>
          <a:p>
            <a:pPr marL="285750" indent="-285750">
              <a:buFont typeface="Arial" panose="020B0604020202020204" pitchFamily="34" charset="0"/>
              <a:buChar char="•"/>
            </a:pPr>
            <a:r>
              <a:rPr lang="en-GB" sz="2200" dirty="0"/>
              <a:t>But these are all-time reviews, not separated by version</a:t>
            </a:r>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But…</a:t>
            </a:r>
            <a:endParaRPr lang="en-US" dirty="0"/>
          </a:p>
        </p:txBody>
      </p:sp>
      <p:sp>
        <p:nvSpPr>
          <p:cNvPr id="4" name="Slide Number Placeholder 3"/>
          <p:cNvSpPr>
            <a:spLocks noGrp="1"/>
          </p:cNvSpPr>
          <p:nvPr>
            <p:ph type="sldNum" sz="quarter" idx="12"/>
          </p:nvPr>
        </p:nvSpPr>
        <p:spPr>
          <a:xfrm>
            <a:off x="0" y="6629400"/>
            <a:ext cx="410402" cy="228600"/>
          </a:xfrm>
        </p:spPr>
        <p:txBody>
          <a:bodyPr/>
          <a:lstStyle/>
          <a:p>
            <a:fld id="{9CD8D479-8942-46E8-A226-A4E01F7A105C}" type="slidenum">
              <a:rPr lang="en-US" smtClean="0"/>
              <a:t>14</a:t>
            </a:fld>
            <a:endParaRPr lang="en-US" dirty="0"/>
          </a:p>
        </p:txBody>
      </p:sp>
      <p:sp>
        <p:nvSpPr>
          <p:cNvPr id="5" name="Date Placeholder 4"/>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p:cNvSpPr>
            <a:spLocks noGrp="1"/>
          </p:cNvSpPr>
          <p:nvPr>
            <p:ph type="ftr" sz="quarter" idx="11"/>
          </p:nvPr>
        </p:nvSpPr>
        <p:spPr>
          <a:xfrm>
            <a:off x="1637716" y="6629400"/>
            <a:ext cx="10554284" cy="228600"/>
          </a:xfrm>
        </p:spPr>
        <p:txBody>
          <a:bodyPr/>
          <a:lstStyle/>
          <a:p>
            <a:r>
              <a:rPr lang="en-US" dirty="0"/>
              <a:t>@abrightclearweb</a:t>
            </a:r>
          </a:p>
        </p:txBody>
      </p:sp>
      <p:sp>
        <p:nvSpPr>
          <p:cNvPr id="9" name="TextBox 8">
            <a:extLst>
              <a:ext uri="{FF2B5EF4-FFF2-40B4-BE49-F238E27FC236}">
                <a16:creationId xmlns:a16="http://schemas.microsoft.com/office/drawing/2014/main" id="{CBDCBC19-2206-444C-8164-DA24F8F762AA}"/>
              </a:ext>
            </a:extLst>
          </p:cNvPr>
          <p:cNvSpPr txBox="1"/>
          <p:nvPr/>
        </p:nvSpPr>
        <p:spPr>
          <a:xfrm>
            <a:off x="1900208" y="5797732"/>
            <a:ext cx="7464812" cy="430887"/>
          </a:xfrm>
          <a:prstGeom prst="rect">
            <a:avLst/>
          </a:prstGeom>
          <a:noFill/>
        </p:spPr>
        <p:txBody>
          <a:bodyPr wrap="square" rtlCol="0">
            <a:spAutoFit/>
          </a:bodyPr>
          <a:lstStyle/>
          <a:p>
            <a:r>
              <a:rPr lang="en-GB" sz="2200" dirty="0">
                <a:hlinkClick r:id="rId3"/>
              </a:rPr>
              <a:t>https://www.imagely.com/defer-gutenberg/</a:t>
            </a:r>
            <a:r>
              <a:rPr lang="en-GB" sz="2200" dirty="0"/>
              <a:t>, published 14.11.18</a:t>
            </a:r>
          </a:p>
        </p:txBody>
      </p:sp>
      <p:sp>
        <p:nvSpPr>
          <p:cNvPr id="10" name="Content Placeholder 9">
            <a:extLst>
              <a:ext uri="{FF2B5EF4-FFF2-40B4-BE49-F238E27FC236}">
                <a16:creationId xmlns:a16="http://schemas.microsoft.com/office/drawing/2014/main" id="{368BCEC6-C6CC-45F3-B771-916ADD53D9AF}"/>
              </a:ext>
            </a:extLst>
          </p:cNvPr>
          <p:cNvSpPr>
            <a:spLocks noGrp="1"/>
          </p:cNvSpPr>
          <p:nvPr>
            <p:ph idx="1"/>
          </p:nvPr>
        </p:nvSpPr>
        <p:spPr>
          <a:xfrm>
            <a:off x="2592285" y="1710438"/>
            <a:ext cx="6080659" cy="3437124"/>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dirty="0">
                <a:solidFill>
                  <a:schemeClr val="tx2"/>
                </a:solidFill>
              </a:rPr>
              <a:t>“I just calculated the average for the last 90 reviews and it is exactly </a:t>
            </a:r>
            <a:r>
              <a:rPr lang="en-GB" b="1" dirty="0">
                <a:solidFill>
                  <a:schemeClr val="tx2"/>
                </a:solidFill>
              </a:rPr>
              <a:t>2.31 </a:t>
            </a:r>
            <a:r>
              <a:rPr lang="en-GB" dirty="0">
                <a:solidFill>
                  <a:schemeClr val="tx2"/>
                </a:solidFill>
              </a:rPr>
              <a:t>(including 47 one star reviews out of the most recent 90 total)…. it is clear the plugin is not ‘wowing’ potential users.”</a:t>
            </a:r>
          </a:p>
          <a:p>
            <a:pPr marL="0" indent="0" algn="ctr">
              <a:buNone/>
            </a:pPr>
            <a:endParaRPr lang="en-GB" dirty="0">
              <a:solidFill>
                <a:schemeClr val="tx2"/>
              </a:solidFill>
            </a:endParaRPr>
          </a:p>
          <a:p>
            <a:pPr marL="0" indent="0" algn="ctr">
              <a:buNone/>
            </a:pPr>
            <a:r>
              <a:rPr lang="en-GB" dirty="0">
                <a:solidFill>
                  <a:schemeClr val="tx2"/>
                </a:solidFill>
              </a:rPr>
              <a:t>Erick Danzer, Imagely</a:t>
            </a:r>
          </a:p>
          <a:p>
            <a:pPr marL="0" indent="0" algn="ctr">
              <a:buNone/>
            </a:pPr>
            <a:r>
              <a:rPr lang="en-GB" dirty="0">
                <a:solidFill>
                  <a:schemeClr val="tx2"/>
                </a:solidFill>
              </a:rPr>
              <a:t>- Makers of the NextGEN Gallery plugin</a:t>
            </a:r>
          </a:p>
        </p:txBody>
      </p:sp>
    </p:spTree>
    <p:extLst>
      <p:ext uri="{BB962C8B-B14F-4D97-AF65-F5344CB8AC3E}">
        <p14:creationId xmlns:p14="http://schemas.microsoft.com/office/powerpoint/2010/main" val="393322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User Reactions to Gutenberg (WordPress.org)</a:t>
            </a:r>
            <a:endParaRPr lang="en-US" dirty="0"/>
          </a:p>
        </p:txBody>
      </p:sp>
      <p:sp>
        <p:nvSpPr>
          <p:cNvPr id="4" name="Slide Number Placeholder 3"/>
          <p:cNvSpPr>
            <a:spLocks noGrp="1"/>
          </p:cNvSpPr>
          <p:nvPr>
            <p:ph type="sldNum" sz="quarter" idx="12"/>
          </p:nvPr>
        </p:nvSpPr>
        <p:spPr>
          <a:xfrm>
            <a:off x="0" y="6629400"/>
            <a:ext cx="410402" cy="228600"/>
          </a:xfrm>
        </p:spPr>
        <p:txBody>
          <a:bodyPr/>
          <a:lstStyle/>
          <a:p>
            <a:fld id="{9CD8D479-8942-46E8-A226-A4E01F7A105C}" type="slidenum">
              <a:rPr lang="en-US" smtClean="0"/>
              <a:t>15</a:t>
            </a:fld>
            <a:endParaRPr lang="en-US" dirty="0"/>
          </a:p>
        </p:txBody>
      </p:sp>
      <p:sp>
        <p:nvSpPr>
          <p:cNvPr id="5" name="Date Placeholder 4"/>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p:cNvSpPr>
            <a:spLocks noGrp="1"/>
          </p:cNvSpPr>
          <p:nvPr>
            <p:ph type="ftr" sz="quarter" idx="11"/>
          </p:nvPr>
        </p:nvSpPr>
        <p:spPr>
          <a:xfrm>
            <a:off x="1637716" y="6629400"/>
            <a:ext cx="10554284" cy="228600"/>
          </a:xfrm>
        </p:spPr>
        <p:txBody>
          <a:bodyPr/>
          <a:lstStyle/>
          <a:p>
            <a:r>
              <a:rPr lang="en-US" dirty="0"/>
              <a:t>@abrightclearweb</a:t>
            </a:r>
          </a:p>
        </p:txBody>
      </p:sp>
      <p:sp>
        <p:nvSpPr>
          <p:cNvPr id="9" name="TextBox 8">
            <a:extLst>
              <a:ext uri="{FF2B5EF4-FFF2-40B4-BE49-F238E27FC236}">
                <a16:creationId xmlns:a16="http://schemas.microsoft.com/office/drawing/2014/main" id="{CBDCBC19-2206-444C-8164-DA24F8F762AA}"/>
              </a:ext>
            </a:extLst>
          </p:cNvPr>
          <p:cNvSpPr txBox="1"/>
          <p:nvPr/>
        </p:nvSpPr>
        <p:spPr>
          <a:xfrm>
            <a:off x="1454065" y="2843748"/>
            <a:ext cx="8895280" cy="3785652"/>
          </a:xfrm>
          <a:prstGeom prst="rect">
            <a:avLst/>
          </a:prstGeom>
          <a:noFill/>
        </p:spPr>
        <p:txBody>
          <a:bodyPr wrap="square" rtlCol="0">
            <a:spAutoFit/>
          </a:bodyPr>
          <a:lstStyle/>
          <a:p>
            <a:r>
              <a:rPr lang="en-GB" sz="2400" dirty="0"/>
              <a:t>I put off using Gutenberg until now as I wasn’t ready for the change. I finally installed it on one of my blog sites and I was pleasantly surprised.</a:t>
            </a:r>
          </a:p>
          <a:p>
            <a:br>
              <a:rPr lang="en-GB" sz="2400" dirty="0"/>
            </a:br>
            <a:r>
              <a:rPr lang="en-GB" sz="2400" dirty="0"/>
              <a:t>I found it relatively easy to use and navigate the various options. I love the blocks system and creating attractive blog posts has never been easier.</a:t>
            </a:r>
          </a:p>
          <a:p>
            <a:endParaRPr lang="en-GB" sz="2400" dirty="0"/>
          </a:p>
          <a:p>
            <a:r>
              <a:rPr lang="en-GB" sz="2400" dirty="0">
                <a:hlinkClick r:id="rId3"/>
              </a:rPr>
              <a:t>https://wordpress.org/support/topic/gutenberg-is-great-and-easy-to-use/</a:t>
            </a:r>
            <a:r>
              <a:rPr lang="en-GB" sz="2400" dirty="0"/>
              <a:t>  </a:t>
            </a:r>
          </a:p>
        </p:txBody>
      </p:sp>
      <p:pic>
        <p:nvPicPr>
          <p:cNvPr id="10" name="Content Placeholder 9">
            <a:extLst>
              <a:ext uri="{FF2B5EF4-FFF2-40B4-BE49-F238E27FC236}">
                <a16:creationId xmlns:a16="http://schemas.microsoft.com/office/drawing/2014/main" id="{A5AD6289-1178-4969-A4DC-3FCF4AFDE2D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54065" y="1588589"/>
            <a:ext cx="5887272" cy="1295581"/>
          </a:xfrm>
        </p:spPr>
      </p:pic>
    </p:spTree>
    <p:extLst>
      <p:ext uri="{BB962C8B-B14F-4D97-AF65-F5344CB8AC3E}">
        <p14:creationId xmlns:p14="http://schemas.microsoft.com/office/powerpoint/2010/main" val="273625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User Reactions to Gutenberg (WordPress.org)</a:t>
            </a:r>
            <a:endParaRPr lang="en-US" dirty="0"/>
          </a:p>
        </p:txBody>
      </p:sp>
      <p:sp>
        <p:nvSpPr>
          <p:cNvPr id="4" name="Slide Number Placeholder 3"/>
          <p:cNvSpPr>
            <a:spLocks noGrp="1"/>
          </p:cNvSpPr>
          <p:nvPr>
            <p:ph type="sldNum" sz="quarter" idx="12"/>
          </p:nvPr>
        </p:nvSpPr>
        <p:spPr>
          <a:xfrm>
            <a:off x="0" y="6629400"/>
            <a:ext cx="410402" cy="228600"/>
          </a:xfrm>
        </p:spPr>
        <p:txBody>
          <a:bodyPr/>
          <a:lstStyle/>
          <a:p>
            <a:fld id="{9CD8D479-8942-46E8-A226-A4E01F7A105C}" type="slidenum">
              <a:rPr lang="en-US" smtClean="0"/>
              <a:t>16</a:t>
            </a:fld>
            <a:endParaRPr lang="en-US" dirty="0"/>
          </a:p>
        </p:txBody>
      </p:sp>
      <p:sp>
        <p:nvSpPr>
          <p:cNvPr id="5" name="Date Placeholder 4"/>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p:cNvSpPr>
            <a:spLocks noGrp="1"/>
          </p:cNvSpPr>
          <p:nvPr>
            <p:ph type="ftr" sz="quarter" idx="11"/>
          </p:nvPr>
        </p:nvSpPr>
        <p:spPr>
          <a:xfrm>
            <a:off x="1637716" y="6629400"/>
            <a:ext cx="10554284" cy="228600"/>
          </a:xfrm>
        </p:spPr>
        <p:txBody>
          <a:bodyPr/>
          <a:lstStyle/>
          <a:p>
            <a:r>
              <a:rPr lang="en-US" dirty="0"/>
              <a:t>@abrightclearweb</a:t>
            </a:r>
          </a:p>
        </p:txBody>
      </p:sp>
      <p:sp>
        <p:nvSpPr>
          <p:cNvPr id="9" name="TextBox 8">
            <a:extLst>
              <a:ext uri="{FF2B5EF4-FFF2-40B4-BE49-F238E27FC236}">
                <a16:creationId xmlns:a16="http://schemas.microsoft.com/office/drawing/2014/main" id="{CBDCBC19-2206-444C-8164-DA24F8F762AA}"/>
              </a:ext>
            </a:extLst>
          </p:cNvPr>
          <p:cNvSpPr txBox="1"/>
          <p:nvPr/>
        </p:nvSpPr>
        <p:spPr>
          <a:xfrm>
            <a:off x="3915303" y="1708095"/>
            <a:ext cx="7464812" cy="4893647"/>
          </a:xfrm>
          <a:prstGeom prst="rect">
            <a:avLst/>
          </a:prstGeom>
          <a:noFill/>
        </p:spPr>
        <p:txBody>
          <a:bodyPr wrap="square" rtlCol="0">
            <a:spAutoFit/>
          </a:bodyPr>
          <a:lstStyle/>
          <a:p>
            <a:r>
              <a:rPr lang="en-GB" sz="2400" dirty="0"/>
              <a:t>I’ve used large numbers of web and text editors and word processors over many years, some with very arcane interfaces. WordStar, for example. Norton Editor. Programming editors. Various HTML editors. You name it.</a:t>
            </a:r>
          </a:p>
          <a:p>
            <a:r>
              <a:rPr lang="en-GB" sz="2400" dirty="0"/>
              <a:t>None of them were as obstructive to the writing process as Gutenberg. </a:t>
            </a:r>
            <a:r>
              <a:rPr lang="en-GB" sz="2400" i="1" dirty="0"/>
              <a:t>None</a:t>
            </a:r>
            <a:r>
              <a:rPr lang="en-GB" sz="2400" dirty="0"/>
              <a:t>. It was the absolute worst editing experience </a:t>
            </a:r>
            <a:r>
              <a:rPr lang="en-GB" sz="2400" i="1" dirty="0"/>
              <a:t>ever</a:t>
            </a:r>
            <a:r>
              <a:rPr lang="en-GB" sz="2400" dirty="0"/>
              <a:t>. And this is for a task (text editing with the option of inserting a few other things) that has basically been a solved problem for many years. You’ve solved a problem that didn’t exist, and you’ve created a different problem that also didn’t exist.</a:t>
            </a:r>
          </a:p>
          <a:p>
            <a:endParaRPr lang="en-GB" sz="2400" dirty="0"/>
          </a:p>
          <a:p>
            <a:r>
              <a:rPr lang="en-GB" sz="2400" dirty="0">
                <a:hlinkClick r:id="rId3"/>
              </a:rPr>
              <a:t>https://wordpress.org/support/topic/make-it-go-away-2/</a:t>
            </a:r>
            <a:r>
              <a:rPr lang="en-GB" sz="2400" dirty="0"/>
              <a:t> </a:t>
            </a:r>
          </a:p>
        </p:txBody>
      </p:sp>
      <p:pic>
        <p:nvPicPr>
          <p:cNvPr id="11" name="Content Placeholder 10">
            <a:extLst>
              <a:ext uri="{FF2B5EF4-FFF2-40B4-BE49-F238E27FC236}">
                <a16:creationId xmlns:a16="http://schemas.microsoft.com/office/drawing/2014/main" id="{791A05BB-548C-4858-BB30-AE6B88F3B89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3403" y="1708095"/>
            <a:ext cx="3096057" cy="1181265"/>
          </a:xfrm>
        </p:spPr>
      </p:pic>
    </p:spTree>
    <p:extLst>
      <p:ext uri="{BB962C8B-B14F-4D97-AF65-F5344CB8AC3E}">
        <p14:creationId xmlns:p14="http://schemas.microsoft.com/office/powerpoint/2010/main" val="96916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201F-74C0-4C38-A3D0-5C52765C0DB7}"/>
              </a:ext>
            </a:extLst>
          </p:cNvPr>
          <p:cNvSpPr>
            <a:spLocks noGrp="1"/>
          </p:cNvSpPr>
          <p:nvPr>
            <p:ph type="title"/>
          </p:nvPr>
        </p:nvSpPr>
        <p:spPr/>
        <p:txBody>
          <a:bodyPr/>
          <a:lstStyle/>
          <a:p>
            <a:r>
              <a:rPr lang="en-GB" dirty="0"/>
              <a:t>Gutenberg criticisms/concerns</a:t>
            </a:r>
          </a:p>
        </p:txBody>
      </p:sp>
      <p:sp>
        <p:nvSpPr>
          <p:cNvPr id="3" name="Content Placeholder 2">
            <a:extLst>
              <a:ext uri="{FF2B5EF4-FFF2-40B4-BE49-F238E27FC236}">
                <a16:creationId xmlns:a16="http://schemas.microsoft.com/office/drawing/2014/main" id="{9BAD2518-A356-4A2B-8F2C-EBE00C3DFFF8}"/>
              </a:ext>
            </a:extLst>
          </p:cNvPr>
          <p:cNvSpPr>
            <a:spLocks noGrp="1"/>
          </p:cNvSpPr>
          <p:nvPr>
            <p:ph idx="1"/>
          </p:nvPr>
        </p:nvSpPr>
        <p:spPr/>
        <p:txBody>
          <a:bodyPr/>
          <a:lstStyle/>
          <a:p>
            <a:r>
              <a:rPr lang="en-GB" dirty="0"/>
              <a:t>Retraining users familiar with the Classic Editor</a:t>
            </a:r>
          </a:p>
          <a:p>
            <a:r>
              <a:rPr lang="en-GB" dirty="0"/>
              <a:t>Backwards compatibility with existing plugins/themes</a:t>
            </a:r>
          </a:p>
          <a:p>
            <a:r>
              <a:rPr lang="en-GB" dirty="0"/>
              <a:t>Adds extra markup to posts, possibly slowing sites down</a:t>
            </a:r>
          </a:p>
          <a:p>
            <a:r>
              <a:rPr lang="en-GB" dirty="0"/>
              <a:t>Takes longer to achieve things compared to the Classic Editor</a:t>
            </a:r>
          </a:p>
          <a:p>
            <a:r>
              <a:rPr lang="en-GB" dirty="0"/>
              <a:t>Content pasted from other sources breaks</a:t>
            </a:r>
          </a:p>
          <a:p>
            <a:r>
              <a:rPr lang="en-GB" dirty="0"/>
              <a:t>Barrier to entry is high for those wanting to code Gutenberg blocks</a:t>
            </a:r>
          </a:p>
        </p:txBody>
      </p:sp>
      <p:sp>
        <p:nvSpPr>
          <p:cNvPr id="4" name="Date Placeholder 3">
            <a:extLst>
              <a:ext uri="{FF2B5EF4-FFF2-40B4-BE49-F238E27FC236}">
                <a16:creationId xmlns:a16="http://schemas.microsoft.com/office/drawing/2014/main" id="{9D143469-E535-4E37-B651-46471193E275}"/>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CF6EB826-5F90-4091-A67B-1AFED1DE5EA1}"/>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91B28A5A-7C64-41AA-97DD-468CB0CA19BA}"/>
              </a:ext>
            </a:extLst>
          </p:cNvPr>
          <p:cNvSpPr>
            <a:spLocks noGrp="1"/>
          </p:cNvSpPr>
          <p:nvPr>
            <p:ph type="sldNum" sz="quarter" idx="12"/>
          </p:nvPr>
        </p:nvSpPr>
        <p:spPr/>
        <p:txBody>
          <a:bodyPr/>
          <a:lstStyle/>
          <a:p>
            <a:fld id="{9CD8D479-8942-46E8-A226-A4E01F7A105C}" type="slidenum">
              <a:rPr lang="en-US" smtClean="0"/>
              <a:pPr/>
              <a:t>17</a:t>
            </a:fld>
            <a:endParaRPr lang="en-US" dirty="0"/>
          </a:p>
        </p:txBody>
      </p:sp>
    </p:spTree>
    <p:extLst>
      <p:ext uri="{BB962C8B-B14F-4D97-AF65-F5344CB8AC3E}">
        <p14:creationId xmlns:p14="http://schemas.microsoft.com/office/powerpoint/2010/main" val="67457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EE6BA6DC-F5EF-4758-A314-A3A84947009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936013"/>
            <a:ext cx="13716000" cy="9140425"/>
          </a:xfrm>
        </p:spPr>
      </p:pic>
      <p:sp>
        <p:nvSpPr>
          <p:cNvPr id="5" name="Slide Number Placeholder 4"/>
          <p:cNvSpPr>
            <a:spLocks noGrp="1"/>
          </p:cNvSpPr>
          <p:nvPr>
            <p:ph type="sldNum" sz="quarter" idx="12"/>
          </p:nvPr>
        </p:nvSpPr>
        <p:spPr/>
        <p:txBody>
          <a:bodyPr/>
          <a:lstStyle/>
          <a:p>
            <a:fld id="{9CD8D479-8942-46E8-A226-A4E01F7A105C}" type="slidenum">
              <a:rPr lang="en-US" smtClean="0"/>
              <a:t>18</a:t>
            </a:fld>
            <a:endParaRPr lang="en-US" dirty="0"/>
          </a:p>
        </p:txBody>
      </p:sp>
      <p:sp>
        <p:nvSpPr>
          <p:cNvPr id="6" name="Date Placeholder 5"/>
          <p:cNvSpPr>
            <a:spLocks noGrp="1"/>
          </p:cNvSpPr>
          <p:nvPr>
            <p:ph type="dt" sz="half" idx="10"/>
          </p:nvPr>
        </p:nvSpPr>
        <p:spPr/>
        <p:txBody>
          <a:bodyPr/>
          <a:lstStyle/>
          <a:p>
            <a:fld id="{93A66BA0-BF77-43AC-894A-20AD8220B887}" type="datetime1">
              <a:rPr lang="en-US" smtClean="0"/>
              <a:pPr/>
              <a:t>11/17/2018</a:t>
            </a:fld>
            <a:endParaRPr lang="en-US" dirty="0"/>
          </a:p>
        </p:txBody>
      </p:sp>
      <p:sp>
        <p:nvSpPr>
          <p:cNvPr id="7" name="Footer Placeholder 6"/>
          <p:cNvSpPr>
            <a:spLocks noGrp="1"/>
          </p:cNvSpPr>
          <p:nvPr>
            <p:ph type="ftr" sz="quarter" idx="11"/>
          </p:nvPr>
        </p:nvSpPr>
        <p:spPr>
          <a:xfrm>
            <a:off x="1637716" y="6629400"/>
            <a:ext cx="9144259" cy="228600"/>
          </a:xfrm>
        </p:spPr>
        <p:txBody>
          <a:bodyPr/>
          <a:lstStyle/>
          <a:p>
            <a:r>
              <a:rPr lang="en-US" dirty="0"/>
              <a:t>@abrightclearweb</a:t>
            </a:r>
          </a:p>
        </p:txBody>
      </p:sp>
      <p:sp>
        <p:nvSpPr>
          <p:cNvPr id="21" name="Rectangle 20">
            <a:extLst>
              <a:ext uri="{FF2B5EF4-FFF2-40B4-BE49-F238E27FC236}">
                <a16:creationId xmlns:a16="http://schemas.microsoft.com/office/drawing/2014/main" id="{992CF77F-9290-4FC8-ACDF-9C312A26649E}"/>
              </a:ext>
            </a:extLst>
          </p:cNvPr>
          <p:cNvSpPr/>
          <p:nvPr/>
        </p:nvSpPr>
        <p:spPr>
          <a:xfrm>
            <a:off x="-350210" y="565404"/>
            <a:ext cx="5523598" cy="988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peech Bubble: Rectangle 9">
            <a:extLst>
              <a:ext uri="{FF2B5EF4-FFF2-40B4-BE49-F238E27FC236}">
                <a16:creationId xmlns:a16="http://schemas.microsoft.com/office/drawing/2014/main" id="{81E2E8E1-83AC-424E-B8E7-58365C9DAF69}"/>
              </a:ext>
            </a:extLst>
          </p:cNvPr>
          <p:cNvSpPr/>
          <p:nvPr/>
        </p:nvSpPr>
        <p:spPr>
          <a:xfrm>
            <a:off x="453403" y="3234040"/>
            <a:ext cx="4470051" cy="2763016"/>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2"/>
                </a:solidFill>
              </a:rPr>
              <a:t>All new or updated code released into WordPress core and bundled themes must conform with the WCAG 2.0 guidelines at level AA.</a:t>
            </a:r>
          </a:p>
        </p:txBody>
      </p:sp>
      <p:sp>
        <p:nvSpPr>
          <p:cNvPr id="2" name="Title 1"/>
          <p:cNvSpPr>
            <a:spLocks noGrp="1"/>
          </p:cNvSpPr>
          <p:nvPr>
            <p:ph type="title"/>
          </p:nvPr>
        </p:nvSpPr>
        <p:spPr>
          <a:xfrm>
            <a:off x="64940" y="565404"/>
            <a:ext cx="9371949" cy="803234"/>
          </a:xfrm>
        </p:spPr>
        <p:txBody>
          <a:bodyPr/>
          <a:lstStyle/>
          <a:p>
            <a:r>
              <a:rPr lang="en-US" dirty="0"/>
              <a:t>What about accessibility?</a:t>
            </a:r>
          </a:p>
        </p:txBody>
      </p:sp>
    </p:spTree>
    <p:extLst>
      <p:ext uri="{BB962C8B-B14F-4D97-AF65-F5344CB8AC3E}">
        <p14:creationId xmlns:p14="http://schemas.microsoft.com/office/powerpoint/2010/main" val="7906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201F-74C0-4C38-A3D0-5C52765C0DB7}"/>
              </a:ext>
            </a:extLst>
          </p:cNvPr>
          <p:cNvSpPr>
            <a:spLocks noGrp="1"/>
          </p:cNvSpPr>
          <p:nvPr>
            <p:ph type="title"/>
          </p:nvPr>
        </p:nvSpPr>
        <p:spPr/>
        <p:txBody>
          <a:bodyPr/>
          <a:lstStyle/>
          <a:p>
            <a:r>
              <a:rPr lang="en-GB" dirty="0"/>
              <a:t>My experience of Gutenberg + accessibility</a:t>
            </a:r>
          </a:p>
        </p:txBody>
      </p:sp>
      <p:sp>
        <p:nvSpPr>
          <p:cNvPr id="3" name="Content Placeholder 2">
            <a:extLst>
              <a:ext uri="{FF2B5EF4-FFF2-40B4-BE49-F238E27FC236}">
                <a16:creationId xmlns:a16="http://schemas.microsoft.com/office/drawing/2014/main" id="{9BAD2518-A356-4A2B-8F2C-EBE00C3DFFF8}"/>
              </a:ext>
            </a:extLst>
          </p:cNvPr>
          <p:cNvSpPr>
            <a:spLocks noGrp="1"/>
          </p:cNvSpPr>
          <p:nvPr>
            <p:ph idx="1"/>
          </p:nvPr>
        </p:nvSpPr>
        <p:spPr/>
        <p:txBody>
          <a:bodyPr/>
          <a:lstStyle/>
          <a:p>
            <a:endParaRPr lang="en-GB" dirty="0"/>
          </a:p>
          <a:p>
            <a:r>
              <a:rPr lang="en-GB" dirty="0"/>
              <a:t>I’ve looked at Gutenberg in three different posts on my blog:</a:t>
            </a:r>
          </a:p>
          <a:p>
            <a:r>
              <a:rPr lang="en-GB" dirty="0"/>
              <a:t>Version 0.2: </a:t>
            </a:r>
            <a:r>
              <a:rPr lang="en-GB" dirty="0">
                <a:hlinkClick r:id="rId3"/>
              </a:rPr>
              <a:t>https://www.abrightclearweb.com/accessibility-testing-wordpress-gutenberg-first-look/</a:t>
            </a:r>
            <a:r>
              <a:rPr lang="en-GB" dirty="0"/>
              <a:t> </a:t>
            </a:r>
          </a:p>
          <a:p>
            <a:r>
              <a:rPr lang="en-GB" dirty="0"/>
              <a:t>Version 1.4: </a:t>
            </a:r>
            <a:r>
              <a:rPr lang="en-GB" dirty="0">
                <a:hlinkClick r:id="rId4"/>
              </a:rPr>
              <a:t>https://www.abrightclearweb.com/the-evolution-of-gutenberg-has-it-improved/</a:t>
            </a:r>
            <a:r>
              <a:rPr lang="en-GB" dirty="0"/>
              <a:t> </a:t>
            </a:r>
          </a:p>
          <a:p>
            <a:r>
              <a:rPr lang="en-GB" dirty="0"/>
              <a:t>Version 3.9: </a:t>
            </a:r>
            <a:r>
              <a:rPr lang="en-GB" dirty="0">
                <a:hlinkClick r:id="rId5"/>
              </a:rPr>
              <a:t>https://www.abrightclearweb.com/try-gutenberg-new-wordpress-editor/</a:t>
            </a:r>
            <a:r>
              <a:rPr lang="en-GB" dirty="0"/>
              <a:t> </a:t>
            </a:r>
          </a:p>
        </p:txBody>
      </p:sp>
      <p:sp>
        <p:nvSpPr>
          <p:cNvPr id="4" name="Date Placeholder 3">
            <a:extLst>
              <a:ext uri="{FF2B5EF4-FFF2-40B4-BE49-F238E27FC236}">
                <a16:creationId xmlns:a16="http://schemas.microsoft.com/office/drawing/2014/main" id="{9D143469-E535-4E37-B651-46471193E275}"/>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CF6EB826-5F90-4091-A67B-1AFED1DE5EA1}"/>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91B28A5A-7C64-41AA-97DD-468CB0CA19BA}"/>
              </a:ext>
            </a:extLst>
          </p:cNvPr>
          <p:cNvSpPr>
            <a:spLocks noGrp="1"/>
          </p:cNvSpPr>
          <p:nvPr>
            <p:ph type="sldNum" sz="quarter" idx="12"/>
          </p:nvPr>
        </p:nvSpPr>
        <p:spPr/>
        <p:txBody>
          <a:bodyPr/>
          <a:lstStyle/>
          <a:p>
            <a:fld id="{9CD8D479-8942-46E8-A226-A4E01F7A105C}" type="slidenum">
              <a:rPr lang="en-US" smtClean="0"/>
              <a:pPr/>
              <a:t>19</a:t>
            </a:fld>
            <a:endParaRPr lang="en-US" dirty="0"/>
          </a:p>
        </p:txBody>
      </p:sp>
    </p:spTree>
    <p:extLst>
      <p:ext uri="{BB962C8B-B14F-4D97-AF65-F5344CB8AC3E}">
        <p14:creationId xmlns:p14="http://schemas.microsoft.com/office/powerpoint/2010/main" val="241975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2D0C18-54C4-43FD-A3DD-CA8D4D43237B}"/>
              </a:ext>
            </a:extLst>
          </p:cNvPr>
          <p:cNvPicPr>
            <a:picLocks noChangeAspect="1"/>
          </p:cNvPicPr>
          <p:nvPr/>
        </p:nvPicPr>
        <p:blipFill>
          <a:blip r:embed="rId3"/>
          <a:stretch>
            <a:fillRect/>
          </a:stretch>
        </p:blipFill>
        <p:spPr>
          <a:xfrm>
            <a:off x="8826204" y="3356018"/>
            <a:ext cx="2755631" cy="2755631"/>
          </a:xfrm>
          <a:prstGeom prst="rect">
            <a:avLst/>
          </a:prstGeom>
        </p:spPr>
      </p:pic>
      <p:pic>
        <p:nvPicPr>
          <p:cNvPr id="17" name="Content Placeholder 8" descr="Daily Calendar">
            <a:extLst>
              <a:ext uri="{FF2B5EF4-FFF2-40B4-BE49-F238E27FC236}">
                <a16:creationId xmlns:a16="http://schemas.microsoft.com/office/drawing/2014/main" id="{CDF29D6A-1CE9-495B-85FE-2B65A0DFF7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6855" y="1066612"/>
            <a:ext cx="2755232" cy="2755232"/>
          </a:xfrm>
          <a:prstGeom prst="rect">
            <a:avLst/>
          </a:prstGeom>
        </p:spPr>
      </p:pic>
      <p:sp>
        <p:nvSpPr>
          <p:cNvPr id="2" name="Title 1">
            <a:extLst>
              <a:ext uri="{FF2B5EF4-FFF2-40B4-BE49-F238E27FC236}">
                <a16:creationId xmlns:a16="http://schemas.microsoft.com/office/drawing/2014/main" id="{DB0FB19E-D704-4C06-9E05-FA5EDE08B037}"/>
              </a:ext>
            </a:extLst>
          </p:cNvPr>
          <p:cNvSpPr>
            <a:spLocks noGrp="1"/>
          </p:cNvSpPr>
          <p:nvPr>
            <p:ph type="title"/>
          </p:nvPr>
        </p:nvSpPr>
        <p:spPr/>
        <p:txBody>
          <a:bodyPr/>
          <a:lstStyle/>
          <a:p>
            <a:pPr algn="l"/>
            <a:r>
              <a:rPr lang="en-GB" dirty="0"/>
              <a:t>What’s Gutenberg?</a:t>
            </a:r>
          </a:p>
        </p:txBody>
      </p:sp>
      <p:sp>
        <p:nvSpPr>
          <p:cNvPr id="3" name="Content Placeholder 2">
            <a:extLst>
              <a:ext uri="{FF2B5EF4-FFF2-40B4-BE49-F238E27FC236}">
                <a16:creationId xmlns:a16="http://schemas.microsoft.com/office/drawing/2014/main" id="{ECD83C83-57AE-4DC0-82C8-4884DCC02578}"/>
              </a:ext>
            </a:extLst>
          </p:cNvPr>
          <p:cNvSpPr>
            <a:spLocks noGrp="1"/>
          </p:cNvSpPr>
          <p:nvPr>
            <p:ph sz="half" idx="1"/>
          </p:nvPr>
        </p:nvSpPr>
        <p:spPr/>
        <p:txBody>
          <a:bodyPr/>
          <a:lstStyle/>
          <a:p>
            <a:r>
              <a:rPr lang="en-GB" dirty="0"/>
              <a:t>New WordPress editor coming in WordPress 5.0</a:t>
            </a:r>
          </a:p>
          <a:p>
            <a:r>
              <a:rPr lang="en-GB" dirty="0"/>
              <a:t>For WordPress.org, not WordPress.com (yet)</a:t>
            </a:r>
          </a:p>
          <a:p>
            <a:r>
              <a:rPr lang="en-GB" dirty="0"/>
              <a:t>Block-based editor</a:t>
            </a:r>
          </a:p>
          <a:p>
            <a:r>
              <a:rPr lang="en-GB" dirty="0"/>
              <a:t>First released as a plugin June 2017</a:t>
            </a:r>
          </a:p>
          <a:p>
            <a:r>
              <a:rPr lang="en-GB" dirty="0"/>
              <a:t>Over 600k active installs</a:t>
            </a:r>
          </a:p>
          <a:p>
            <a:r>
              <a:rPr lang="en-GB" dirty="0"/>
              <a:t>Gutenberg replaces the Classic Editor, which will be a plugin</a:t>
            </a:r>
          </a:p>
          <a:p>
            <a:pPr marL="0" indent="0">
              <a:buNone/>
            </a:pPr>
            <a:endParaRPr lang="en-GB" dirty="0"/>
          </a:p>
        </p:txBody>
      </p:sp>
      <p:sp>
        <p:nvSpPr>
          <p:cNvPr id="5" name="Slide Number Placeholder 4">
            <a:extLst>
              <a:ext uri="{FF2B5EF4-FFF2-40B4-BE49-F238E27FC236}">
                <a16:creationId xmlns:a16="http://schemas.microsoft.com/office/drawing/2014/main" id="{573DBF3E-FD91-42A6-A729-05D895ADD393}"/>
              </a:ext>
            </a:extLst>
          </p:cNvPr>
          <p:cNvSpPr>
            <a:spLocks noGrp="1"/>
          </p:cNvSpPr>
          <p:nvPr>
            <p:ph type="sldNum" sz="quarter" idx="12"/>
          </p:nvPr>
        </p:nvSpPr>
        <p:spPr/>
        <p:txBody>
          <a:bodyPr/>
          <a:lstStyle/>
          <a:p>
            <a:fld id="{9CD8D479-8942-46E8-A226-A4E01F7A105C}" type="slidenum">
              <a:rPr lang="en-GB" smtClean="0"/>
              <a:t>2</a:t>
            </a:fld>
            <a:endParaRPr lang="en-GB" dirty="0"/>
          </a:p>
        </p:txBody>
      </p:sp>
      <p:sp>
        <p:nvSpPr>
          <p:cNvPr id="6" name="Date Placeholder 5">
            <a:extLst>
              <a:ext uri="{FF2B5EF4-FFF2-40B4-BE49-F238E27FC236}">
                <a16:creationId xmlns:a16="http://schemas.microsoft.com/office/drawing/2014/main" id="{85DE5871-A9BD-4083-8AD0-6C81B9EF3E7B}"/>
              </a:ext>
            </a:extLst>
          </p:cNvPr>
          <p:cNvSpPr>
            <a:spLocks noGrp="1"/>
          </p:cNvSpPr>
          <p:nvPr>
            <p:ph type="dt" sz="half" idx="10"/>
          </p:nvPr>
        </p:nvSpPr>
        <p:spPr/>
        <p:txBody>
          <a:bodyPr/>
          <a:lstStyle/>
          <a:p>
            <a:fld id="{93A66BA0-BF77-43AC-894A-20AD8220B887}" type="datetime1">
              <a:rPr lang="en-US" smtClean="0"/>
              <a:pPr/>
              <a:t>11/17/2018</a:t>
            </a:fld>
            <a:endParaRPr lang="en-US" dirty="0"/>
          </a:p>
        </p:txBody>
      </p:sp>
      <p:sp>
        <p:nvSpPr>
          <p:cNvPr id="7" name="Footer Placeholder 6">
            <a:extLst>
              <a:ext uri="{FF2B5EF4-FFF2-40B4-BE49-F238E27FC236}">
                <a16:creationId xmlns:a16="http://schemas.microsoft.com/office/drawing/2014/main" id="{20CEAC8E-848B-43B9-9A0C-935483F25A9E}"/>
              </a:ext>
            </a:extLst>
          </p:cNvPr>
          <p:cNvSpPr>
            <a:spLocks noGrp="1"/>
          </p:cNvSpPr>
          <p:nvPr>
            <p:ph type="ftr" sz="quarter" idx="11"/>
          </p:nvPr>
        </p:nvSpPr>
        <p:spPr>
          <a:xfrm>
            <a:off x="1637716" y="6629400"/>
            <a:ext cx="9144259" cy="228600"/>
          </a:xfrm>
        </p:spPr>
        <p:txBody>
          <a:bodyPr/>
          <a:lstStyle/>
          <a:p>
            <a:r>
              <a:rPr lang="en-US" dirty="0"/>
              <a:t>@abrightclearweb</a:t>
            </a:r>
          </a:p>
        </p:txBody>
      </p:sp>
      <p:grpSp>
        <p:nvGrpSpPr>
          <p:cNvPr id="8" name="Group 7">
            <a:extLst>
              <a:ext uri="{FF2B5EF4-FFF2-40B4-BE49-F238E27FC236}">
                <a16:creationId xmlns:a16="http://schemas.microsoft.com/office/drawing/2014/main" id="{6FF9C87F-FC80-425D-91CF-CE8C9A30C73B}"/>
              </a:ext>
            </a:extLst>
          </p:cNvPr>
          <p:cNvGrpSpPr/>
          <p:nvPr/>
        </p:nvGrpSpPr>
        <p:grpSpPr>
          <a:xfrm>
            <a:off x="7212076" y="2320067"/>
            <a:ext cx="1060459" cy="997322"/>
            <a:chOff x="7285474" y="2227539"/>
            <a:chExt cx="1060459" cy="997322"/>
          </a:xfrm>
        </p:grpSpPr>
        <p:sp>
          <p:nvSpPr>
            <p:cNvPr id="9" name="Rectangle 8">
              <a:extLst>
                <a:ext uri="{FF2B5EF4-FFF2-40B4-BE49-F238E27FC236}">
                  <a16:creationId xmlns:a16="http://schemas.microsoft.com/office/drawing/2014/main" id="{DE1F0BBE-9D40-44B5-BBC1-CB46EE10A0DD}"/>
                </a:ext>
              </a:extLst>
            </p:cNvPr>
            <p:cNvSpPr/>
            <p:nvPr/>
          </p:nvSpPr>
          <p:spPr>
            <a:xfrm>
              <a:off x="7285474" y="2227539"/>
              <a:ext cx="1060459" cy="9242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1ACF98DE-9AC8-40FB-9868-4567806032D8}"/>
                </a:ext>
              </a:extLst>
            </p:cNvPr>
            <p:cNvSpPr txBox="1"/>
            <p:nvPr/>
          </p:nvSpPr>
          <p:spPr>
            <a:xfrm>
              <a:off x="7367947" y="2270754"/>
              <a:ext cx="895512" cy="954107"/>
            </a:xfrm>
            <a:prstGeom prst="rect">
              <a:avLst/>
            </a:prstGeom>
            <a:noFill/>
          </p:spPr>
          <p:txBody>
            <a:bodyPr wrap="square" rtlCol="0">
              <a:spAutoFit/>
            </a:bodyPr>
            <a:lstStyle/>
            <a:p>
              <a:pPr algn="ctr"/>
              <a:r>
                <a:rPr lang="en-GB" sz="2800" b="1" dirty="0">
                  <a:latin typeface="Arial Rounded MT Bold" panose="020F0704030504030204" pitchFamily="34" charset="0"/>
                </a:rPr>
                <a:t>Nov </a:t>
              </a:r>
            </a:p>
            <a:p>
              <a:pPr algn="ctr"/>
              <a:r>
                <a:rPr lang="en-GB" sz="2800" b="1" dirty="0">
                  <a:latin typeface="Arial Rounded MT Bold" panose="020F0704030504030204" pitchFamily="34" charset="0"/>
                </a:rPr>
                <a:t>19</a:t>
              </a:r>
            </a:p>
          </p:txBody>
        </p:sp>
      </p:grpSp>
      <p:grpSp>
        <p:nvGrpSpPr>
          <p:cNvPr id="11" name="Group 10">
            <a:extLst>
              <a:ext uri="{FF2B5EF4-FFF2-40B4-BE49-F238E27FC236}">
                <a16:creationId xmlns:a16="http://schemas.microsoft.com/office/drawing/2014/main" id="{C99C9853-02EE-4698-BB98-117978CCFD2A}"/>
              </a:ext>
            </a:extLst>
          </p:cNvPr>
          <p:cNvGrpSpPr/>
          <p:nvPr/>
        </p:nvGrpSpPr>
        <p:grpSpPr>
          <a:xfrm>
            <a:off x="9710670" y="4610646"/>
            <a:ext cx="1060459" cy="954107"/>
            <a:chOff x="9897283" y="4675960"/>
            <a:chExt cx="1060459" cy="954107"/>
          </a:xfrm>
        </p:grpSpPr>
        <p:sp>
          <p:nvSpPr>
            <p:cNvPr id="12" name="Rectangle 11">
              <a:extLst>
                <a:ext uri="{FF2B5EF4-FFF2-40B4-BE49-F238E27FC236}">
                  <a16:creationId xmlns:a16="http://schemas.microsoft.com/office/drawing/2014/main" id="{BCB09DE8-CECE-4B08-BD68-3AA0B3F1472B}"/>
                </a:ext>
              </a:extLst>
            </p:cNvPr>
            <p:cNvSpPr/>
            <p:nvPr/>
          </p:nvSpPr>
          <p:spPr>
            <a:xfrm>
              <a:off x="9897283" y="4675960"/>
              <a:ext cx="1060459" cy="9242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4B66C799-0DC9-4B6D-AD0E-48EAF9491E80}"/>
                </a:ext>
              </a:extLst>
            </p:cNvPr>
            <p:cNvSpPr txBox="1"/>
            <p:nvPr/>
          </p:nvSpPr>
          <p:spPr>
            <a:xfrm>
              <a:off x="9979756" y="4675960"/>
              <a:ext cx="895512" cy="954107"/>
            </a:xfrm>
            <a:prstGeom prst="rect">
              <a:avLst/>
            </a:prstGeom>
            <a:noFill/>
          </p:spPr>
          <p:txBody>
            <a:bodyPr wrap="square" rtlCol="0">
              <a:spAutoFit/>
            </a:bodyPr>
            <a:lstStyle/>
            <a:p>
              <a:pPr algn="ctr"/>
              <a:r>
                <a:rPr lang="en-GB" sz="2800" b="1" dirty="0">
                  <a:latin typeface="Arial Rounded MT Bold" panose="020F0704030504030204" pitchFamily="34" charset="0"/>
                </a:rPr>
                <a:t>Nov </a:t>
              </a:r>
            </a:p>
            <a:p>
              <a:pPr algn="ctr"/>
              <a:r>
                <a:rPr lang="en-GB" sz="2800" b="1" dirty="0">
                  <a:latin typeface="Arial Rounded MT Bold" panose="020F0704030504030204" pitchFamily="34" charset="0"/>
                </a:rPr>
                <a:t>27</a:t>
              </a:r>
            </a:p>
          </p:txBody>
        </p:sp>
      </p:grpSp>
      <p:pic>
        <p:nvPicPr>
          <p:cNvPr id="14" name="Content Placeholder 22" descr="Cross">
            <a:extLst>
              <a:ext uri="{FF2B5EF4-FFF2-40B4-BE49-F238E27FC236}">
                <a16:creationId xmlns:a16="http://schemas.microsoft.com/office/drawing/2014/main" id="{C8A15AF2-53B8-4C9E-B196-201C5A96AE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667" y="1016399"/>
            <a:ext cx="1325276" cy="1325276"/>
          </a:xfrm>
          <a:prstGeom prst="rect">
            <a:avLst/>
          </a:prstGeom>
        </p:spPr>
      </p:pic>
      <p:pic>
        <p:nvPicPr>
          <p:cNvPr id="15" name="Graphic 14" descr="Checkmark">
            <a:extLst>
              <a:ext uri="{FF2B5EF4-FFF2-40B4-BE49-F238E27FC236}">
                <a16:creationId xmlns:a16="http://schemas.microsoft.com/office/drawing/2014/main" id="{38F83F6D-1445-4CAC-AA5A-6CEF9858D5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54801" y="3312500"/>
            <a:ext cx="1341665" cy="1341665"/>
          </a:xfrm>
          <a:prstGeom prst="rect">
            <a:avLst/>
          </a:prstGeom>
        </p:spPr>
      </p:pic>
    </p:spTree>
    <p:extLst>
      <p:ext uri="{BB962C8B-B14F-4D97-AF65-F5344CB8AC3E}">
        <p14:creationId xmlns:p14="http://schemas.microsoft.com/office/powerpoint/2010/main" val="268418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22A2-FACA-4687-A05F-E195848DE0AE}"/>
              </a:ext>
            </a:extLst>
          </p:cNvPr>
          <p:cNvSpPr>
            <a:spLocks noGrp="1"/>
          </p:cNvSpPr>
          <p:nvPr>
            <p:ph type="title"/>
          </p:nvPr>
        </p:nvSpPr>
        <p:spPr>
          <a:xfrm>
            <a:off x="1410026" y="276087"/>
            <a:ext cx="9576629" cy="1183566"/>
          </a:xfrm>
        </p:spPr>
        <p:txBody>
          <a:bodyPr/>
          <a:lstStyle/>
          <a:p>
            <a:r>
              <a:rPr lang="en-GB" dirty="0"/>
              <a:t>What have I seen improve in Gutenberg accessibility?</a:t>
            </a:r>
          </a:p>
        </p:txBody>
      </p:sp>
      <p:pic>
        <p:nvPicPr>
          <p:cNvPr id="11" name="Content Placeholder 10">
            <a:extLst>
              <a:ext uri="{FF2B5EF4-FFF2-40B4-BE49-F238E27FC236}">
                <a16:creationId xmlns:a16="http://schemas.microsoft.com/office/drawing/2014/main" id="{26E0F2B0-E030-4C0C-8BC5-B95D9E978C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0032" y="1556281"/>
            <a:ext cx="2828925" cy="3371850"/>
          </a:xfrm>
        </p:spPr>
      </p:pic>
      <p:sp>
        <p:nvSpPr>
          <p:cNvPr id="4" name="Content Placeholder 3">
            <a:extLst>
              <a:ext uri="{FF2B5EF4-FFF2-40B4-BE49-F238E27FC236}">
                <a16:creationId xmlns:a16="http://schemas.microsoft.com/office/drawing/2014/main" id="{3897474E-053A-430E-B072-69C58FEA2B5A}"/>
              </a:ext>
            </a:extLst>
          </p:cNvPr>
          <p:cNvSpPr>
            <a:spLocks noGrp="1"/>
          </p:cNvSpPr>
          <p:nvPr>
            <p:ph sz="half" idx="2"/>
          </p:nvPr>
        </p:nvSpPr>
        <p:spPr/>
        <p:txBody>
          <a:bodyPr/>
          <a:lstStyle/>
          <a:p>
            <a:r>
              <a:rPr lang="en-GB" dirty="0"/>
              <a:t>Block selector – was inaccessible</a:t>
            </a:r>
          </a:p>
          <a:p>
            <a:r>
              <a:rPr lang="en-GB" dirty="0"/>
              <a:t>Searching for blocks – improved</a:t>
            </a:r>
          </a:p>
          <a:p>
            <a:r>
              <a:rPr lang="en-GB" dirty="0"/>
              <a:t>Date picker – was inaccessible</a:t>
            </a:r>
          </a:p>
          <a:p>
            <a:r>
              <a:rPr lang="en-GB" dirty="0"/>
              <a:t>Focus indicators – improved</a:t>
            </a:r>
          </a:p>
          <a:p>
            <a:r>
              <a:rPr lang="en-GB" dirty="0"/>
              <a:t>Keyboard shortcuts – large selection</a:t>
            </a:r>
          </a:p>
          <a:p>
            <a:r>
              <a:rPr lang="en-GB" dirty="0"/>
              <a:t>Navigation between regions – now possible</a:t>
            </a:r>
          </a:p>
          <a:p>
            <a:r>
              <a:rPr lang="en-GB" dirty="0"/>
              <a:t>Publishing a post – now doable</a:t>
            </a:r>
          </a:p>
          <a:p>
            <a:endParaRPr lang="en-GB" dirty="0"/>
          </a:p>
        </p:txBody>
      </p:sp>
      <p:sp>
        <p:nvSpPr>
          <p:cNvPr id="5" name="Slide Number Placeholder 4">
            <a:extLst>
              <a:ext uri="{FF2B5EF4-FFF2-40B4-BE49-F238E27FC236}">
                <a16:creationId xmlns:a16="http://schemas.microsoft.com/office/drawing/2014/main" id="{6D879DA7-711F-4055-B034-5168A8487CED}"/>
              </a:ext>
            </a:extLst>
          </p:cNvPr>
          <p:cNvSpPr>
            <a:spLocks noGrp="1"/>
          </p:cNvSpPr>
          <p:nvPr>
            <p:ph type="sldNum" sz="quarter" idx="12"/>
          </p:nvPr>
        </p:nvSpPr>
        <p:spPr/>
        <p:txBody>
          <a:bodyPr/>
          <a:lstStyle/>
          <a:p>
            <a:fld id="{9CD8D479-8942-46E8-A226-A4E01F7A105C}" type="slidenum">
              <a:rPr lang="en-GB" smtClean="0"/>
              <a:t>20</a:t>
            </a:fld>
            <a:endParaRPr lang="en-GB" dirty="0"/>
          </a:p>
        </p:txBody>
      </p:sp>
      <p:sp>
        <p:nvSpPr>
          <p:cNvPr id="6" name="Date Placeholder 5">
            <a:extLst>
              <a:ext uri="{FF2B5EF4-FFF2-40B4-BE49-F238E27FC236}">
                <a16:creationId xmlns:a16="http://schemas.microsoft.com/office/drawing/2014/main" id="{62B0C44F-8343-4895-A5FD-71B91313AB14}"/>
              </a:ext>
            </a:extLst>
          </p:cNvPr>
          <p:cNvSpPr>
            <a:spLocks noGrp="1"/>
          </p:cNvSpPr>
          <p:nvPr>
            <p:ph type="dt" sz="half" idx="10"/>
          </p:nvPr>
        </p:nvSpPr>
        <p:spPr/>
        <p:txBody>
          <a:bodyPr/>
          <a:lstStyle/>
          <a:p>
            <a:fld id="{93A66BA0-BF77-43AC-894A-20AD8220B887}" type="datetime1">
              <a:rPr lang="en-US" smtClean="0"/>
              <a:pPr/>
              <a:t>11/17/2018</a:t>
            </a:fld>
            <a:endParaRPr lang="en-US" dirty="0"/>
          </a:p>
        </p:txBody>
      </p:sp>
      <p:sp>
        <p:nvSpPr>
          <p:cNvPr id="7" name="Footer Placeholder 6">
            <a:extLst>
              <a:ext uri="{FF2B5EF4-FFF2-40B4-BE49-F238E27FC236}">
                <a16:creationId xmlns:a16="http://schemas.microsoft.com/office/drawing/2014/main" id="{30FD8019-17E6-484A-B71F-A26A78A50086}"/>
              </a:ext>
            </a:extLst>
          </p:cNvPr>
          <p:cNvSpPr>
            <a:spLocks noGrp="1"/>
          </p:cNvSpPr>
          <p:nvPr>
            <p:ph type="ftr" sz="quarter" idx="11"/>
          </p:nvPr>
        </p:nvSpPr>
        <p:spPr/>
        <p:txBody>
          <a:bodyPr/>
          <a:lstStyle/>
          <a:p>
            <a:r>
              <a:rPr lang="en-US" dirty="0"/>
              <a:t>@abrightclearweb</a:t>
            </a:r>
          </a:p>
        </p:txBody>
      </p:sp>
      <p:pic>
        <p:nvPicPr>
          <p:cNvPr id="13" name="Picture 12">
            <a:extLst>
              <a:ext uri="{FF2B5EF4-FFF2-40B4-BE49-F238E27FC236}">
                <a16:creationId xmlns:a16="http://schemas.microsoft.com/office/drawing/2014/main" id="{BF0A48F6-E13A-4B19-BD4C-D389EE718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787" y="2802732"/>
            <a:ext cx="2638425" cy="3600450"/>
          </a:xfrm>
          <a:prstGeom prst="rect">
            <a:avLst/>
          </a:prstGeom>
        </p:spPr>
      </p:pic>
    </p:spTree>
    <p:extLst>
      <p:ext uri="{BB962C8B-B14F-4D97-AF65-F5344CB8AC3E}">
        <p14:creationId xmlns:p14="http://schemas.microsoft.com/office/powerpoint/2010/main" val="202747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D68A-C417-47B0-A1F2-A0345204DE2A}"/>
              </a:ext>
            </a:extLst>
          </p:cNvPr>
          <p:cNvSpPr>
            <a:spLocks noGrp="1"/>
          </p:cNvSpPr>
          <p:nvPr>
            <p:ph type="title"/>
          </p:nvPr>
        </p:nvSpPr>
        <p:spPr/>
        <p:txBody>
          <a:bodyPr/>
          <a:lstStyle/>
          <a:p>
            <a:r>
              <a:rPr lang="en-GB" dirty="0"/>
              <a:t>What still causes friction?</a:t>
            </a:r>
          </a:p>
        </p:txBody>
      </p:sp>
      <p:sp>
        <p:nvSpPr>
          <p:cNvPr id="4" name="Date Placeholder 3">
            <a:extLst>
              <a:ext uri="{FF2B5EF4-FFF2-40B4-BE49-F238E27FC236}">
                <a16:creationId xmlns:a16="http://schemas.microsoft.com/office/drawing/2014/main" id="{CE9BFBF4-43FE-473B-934E-B5117372EEB5}"/>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381921F3-B287-402A-818C-A46AE69D5D70}"/>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D7EC242B-7525-4CCC-BCFF-109FC96DEE68}"/>
              </a:ext>
            </a:extLst>
          </p:cNvPr>
          <p:cNvSpPr>
            <a:spLocks noGrp="1"/>
          </p:cNvSpPr>
          <p:nvPr>
            <p:ph type="sldNum" sz="quarter" idx="12"/>
          </p:nvPr>
        </p:nvSpPr>
        <p:spPr/>
        <p:txBody>
          <a:bodyPr/>
          <a:lstStyle/>
          <a:p>
            <a:fld id="{9CD8D479-8942-46E8-A226-A4E01F7A105C}" type="slidenum">
              <a:rPr lang="en-US" smtClean="0"/>
              <a:pPr/>
              <a:t>21</a:t>
            </a:fld>
            <a:endParaRPr lang="en-US" dirty="0"/>
          </a:p>
        </p:txBody>
      </p:sp>
      <p:pic>
        <p:nvPicPr>
          <p:cNvPr id="8" name="Picture 7">
            <a:extLst>
              <a:ext uri="{FF2B5EF4-FFF2-40B4-BE49-F238E27FC236}">
                <a16:creationId xmlns:a16="http://schemas.microsoft.com/office/drawing/2014/main" id="{FB1CA79D-EC49-4656-98C5-0ABD33D72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845" y="1459653"/>
            <a:ext cx="5391902" cy="3982006"/>
          </a:xfrm>
          <a:prstGeom prst="rect">
            <a:avLst/>
          </a:prstGeom>
        </p:spPr>
      </p:pic>
      <p:sp>
        <p:nvSpPr>
          <p:cNvPr id="3" name="Content Placeholder 2">
            <a:extLst>
              <a:ext uri="{FF2B5EF4-FFF2-40B4-BE49-F238E27FC236}">
                <a16:creationId xmlns:a16="http://schemas.microsoft.com/office/drawing/2014/main" id="{BD00AEF1-93A4-4707-80C6-885F5E9E0273}"/>
              </a:ext>
            </a:extLst>
          </p:cNvPr>
          <p:cNvSpPr>
            <a:spLocks noGrp="1"/>
          </p:cNvSpPr>
          <p:nvPr>
            <p:ph idx="1"/>
          </p:nvPr>
        </p:nvSpPr>
        <p:spPr/>
        <p:txBody>
          <a:bodyPr/>
          <a:lstStyle/>
          <a:p>
            <a:r>
              <a:rPr lang="en-GB" dirty="0"/>
              <a:t>Still a lot of keystrokes required to achieve tasks</a:t>
            </a:r>
          </a:p>
          <a:p>
            <a:r>
              <a:rPr lang="en-GB" dirty="0"/>
              <a:t>Controls hidden away and less discoverable</a:t>
            </a:r>
          </a:p>
          <a:p>
            <a:r>
              <a:rPr lang="en-GB" dirty="0"/>
              <a:t>Different toolbars used to manipulate block content</a:t>
            </a:r>
          </a:p>
          <a:p>
            <a:r>
              <a:rPr lang="en-GB" dirty="0"/>
              <a:t>Multiple scrollbars in some circumstances</a:t>
            </a:r>
          </a:p>
          <a:p>
            <a:r>
              <a:rPr lang="en-GB" dirty="0"/>
              <a:t>Unexpected behaviours e.g. images always insert full size</a:t>
            </a:r>
          </a:p>
        </p:txBody>
      </p:sp>
      <p:pic>
        <p:nvPicPr>
          <p:cNvPr id="9" name="Picture 8">
            <a:extLst>
              <a:ext uri="{FF2B5EF4-FFF2-40B4-BE49-F238E27FC236}">
                <a16:creationId xmlns:a16="http://schemas.microsoft.com/office/drawing/2014/main" id="{D4D498A1-F19F-40E1-A635-120CD2A6F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716" y="4352419"/>
            <a:ext cx="3972479" cy="552527"/>
          </a:xfrm>
          <a:prstGeom prst="rect">
            <a:avLst/>
          </a:prstGeom>
        </p:spPr>
      </p:pic>
      <p:pic>
        <p:nvPicPr>
          <p:cNvPr id="14" name="Picture 13">
            <a:extLst>
              <a:ext uri="{FF2B5EF4-FFF2-40B4-BE49-F238E27FC236}">
                <a16:creationId xmlns:a16="http://schemas.microsoft.com/office/drawing/2014/main" id="{C8F78B1C-7C58-44A2-950F-4DCEADC95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716" y="5155869"/>
            <a:ext cx="3991532" cy="571580"/>
          </a:xfrm>
          <a:prstGeom prst="rect">
            <a:avLst/>
          </a:prstGeom>
        </p:spPr>
      </p:pic>
    </p:spTree>
    <p:extLst>
      <p:ext uri="{BB962C8B-B14F-4D97-AF65-F5344CB8AC3E}">
        <p14:creationId xmlns:p14="http://schemas.microsoft.com/office/powerpoint/2010/main" val="298249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201F-74C0-4C38-A3D0-5C52765C0DB7}"/>
              </a:ext>
            </a:extLst>
          </p:cNvPr>
          <p:cNvSpPr>
            <a:spLocks noGrp="1"/>
          </p:cNvSpPr>
          <p:nvPr>
            <p:ph type="title"/>
          </p:nvPr>
        </p:nvSpPr>
        <p:spPr/>
        <p:txBody>
          <a:bodyPr/>
          <a:lstStyle/>
          <a:p>
            <a:r>
              <a:rPr lang="en-GB" dirty="0"/>
              <a:t>What’s happened recently re: Gutenberg and accessibility?</a:t>
            </a:r>
          </a:p>
        </p:txBody>
      </p:sp>
      <p:sp>
        <p:nvSpPr>
          <p:cNvPr id="3" name="Content Placeholder 2">
            <a:extLst>
              <a:ext uri="{FF2B5EF4-FFF2-40B4-BE49-F238E27FC236}">
                <a16:creationId xmlns:a16="http://schemas.microsoft.com/office/drawing/2014/main" id="{9BAD2518-A356-4A2B-8F2C-EBE00C3DFFF8}"/>
              </a:ext>
            </a:extLst>
          </p:cNvPr>
          <p:cNvSpPr>
            <a:spLocks noGrp="1"/>
          </p:cNvSpPr>
          <p:nvPr>
            <p:ph idx="1"/>
          </p:nvPr>
        </p:nvSpPr>
        <p:spPr/>
        <p:txBody>
          <a:bodyPr/>
          <a:lstStyle/>
          <a:p>
            <a:endParaRPr lang="en-GB" dirty="0"/>
          </a:p>
          <a:p>
            <a:endParaRPr lang="en-GB" dirty="0"/>
          </a:p>
        </p:txBody>
      </p:sp>
      <p:sp>
        <p:nvSpPr>
          <p:cNvPr id="4" name="Date Placeholder 3">
            <a:extLst>
              <a:ext uri="{FF2B5EF4-FFF2-40B4-BE49-F238E27FC236}">
                <a16:creationId xmlns:a16="http://schemas.microsoft.com/office/drawing/2014/main" id="{9D143469-E535-4E37-B651-46471193E275}"/>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CF6EB826-5F90-4091-A67B-1AFED1DE5EA1}"/>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91B28A5A-7C64-41AA-97DD-468CB0CA19BA}"/>
              </a:ext>
            </a:extLst>
          </p:cNvPr>
          <p:cNvSpPr>
            <a:spLocks noGrp="1"/>
          </p:cNvSpPr>
          <p:nvPr>
            <p:ph type="sldNum" sz="quarter" idx="12"/>
          </p:nvPr>
        </p:nvSpPr>
        <p:spPr/>
        <p:txBody>
          <a:bodyPr/>
          <a:lstStyle/>
          <a:p>
            <a:fld id="{9CD8D479-8942-46E8-A226-A4E01F7A105C}" type="slidenum">
              <a:rPr lang="en-US" smtClean="0"/>
              <a:pPr/>
              <a:t>22</a:t>
            </a:fld>
            <a:endParaRPr lang="en-US" dirty="0"/>
          </a:p>
        </p:txBody>
      </p:sp>
      <p:pic>
        <p:nvPicPr>
          <p:cNvPr id="8" name="Picture 7">
            <a:extLst>
              <a:ext uri="{FF2B5EF4-FFF2-40B4-BE49-F238E27FC236}">
                <a16:creationId xmlns:a16="http://schemas.microsoft.com/office/drawing/2014/main" id="{7AE62941-F2A6-4593-93AD-4808C7C8A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654" y="1527120"/>
            <a:ext cx="6106573" cy="4368549"/>
          </a:xfrm>
          <a:prstGeom prst="rect">
            <a:avLst/>
          </a:prstGeom>
        </p:spPr>
      </p:pic>
      <p:sp>
        <p:nvSpPr>
          <p:cNvPr id="9" name="TextBox 8">
            <a:extLst>
              <a:ext uri="{FF2B5EF4-FFF2-40B4-BE49-F238E27FC236}">
                <a16:creationId xmlns:a16="http://schemas.microsoft.com/office/drawing/2014/main" id="{20CB0D12-5C5E-43BB-A18A-64AD871708C2}"/>
              </a:ext>
            </a:extLst>
          </p:cNvPr>
          <p:cNvSpPr txBox="1"/>
          <p:nvPr/>
        </p:nvSpPr>
        <p:spPr>
          <a:xfrm>
            <a:off x="1979217" y="6002017"/>
            <a:ext cx="8786191" cy="369332"/>
          </a:xfrm>
          <a:prstGeom prst="rect">
            <a:avLst/>
          </a:prstGeom>
          <a:noFill/>
        </p:spPr>
        <p:txBody>
          <a:bodyPr wrap="square" rtlCol="0">
            <a:spAutoFit/>
          </a:bodyPr>
          <a:lstStyle/>
          <a:p>
            <a:r>
              <a:rPr lang="en-GB" dirty="0">
                <a:hlinkClick r:id="rId4"/>
              </a:rPr>
              <a:t>https://rianrietveld.com/2018/10/09/i-have-resigned-the-wordpress-accessibility-team/</a:t>
            </a:r>
            <a:r>
              <a:rPr lang="en-GB" dirty="0"/>
              <a:t> </a:t>
            </a:r>
          </a:p>
        </p:txBody>
      </p:sp>
    </p:spTree>
    <p:extLst>
      <p:ext uri="{BB962C8B-B14F-4D97-AF65-F5344CB8AC3E}">
        <p14:creationId xmlns:p14="http://schemas.microsoft.com/office/powerpoint/2010/main" val="148883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201F-74C0-4C38-A3D0-5C52765C0DB7}"/>
              </a:ext>
            </a:extLst>
          </p:cNvPr>
          <p:cNvSpPr>
            <a:spLocks noGrp="1"/>
          </p:cNvSpPr>
          <p:nvPr>
            <p:ph type="title"/>
          </p:nvPr>
        </p:nvSpPr>
        <p:spPr/>
        <p:txBody>
          <a:bodyPr/>
          <a:lstStyle/>
          <a:p>
            <a:r>
              <a:rPr lang="en-GB" dirty="0"/>
              <a:t>Opinion on Gutenberg accessibility, October 2018</a:t>
            </a:r>
          </a:p>
        </p:txBody>
      </p:sp>
      <p:sp>
        <p:nvSpPr>
          <p:cNvPr id="3" name="Content Placeholder 2">
            <a:extLst>
              <a:ext uri="{FF2B5EF4-FFF2-40B4-BE49-F238E27FC236}">
                <a16:creationId xmlns:a16="http://schemas.microsoft.com/office/drawing/2014/main" id="{9BAD2518-A356-4A2B-8F2C-EBE00C3DFFF8}"/>
              </a:ext>
            </a:extLst>
          </p:cNvPr>
          <p:cNvSpPr>
            <a:spLocks noGrp="1"/>
          </p:cNvSpPr>
          <p:nvPr>
            <p:ph idx="1"/>
          </p:nvPr>
        </p:nvSpPr>
        <p:spPr/>
        <p:txBody>
          <a:bodyPr/>
          <a:lstStyle/>
          <a:p>
            <a:endParaRPr lang="en-GB" dirty="0"/>
          </a:p>
          <a:p>
            <a:endParaRPr lang="en-GB" dirty="0"/>
          </a:p>
        </p:txBody>
      </p:sp>
      <p:sp>
        <p:nvSpPr>
          <p:cNvPr id="4" name="Date Placeholder 3">
            <a:extLst>
              <a:ext uri="{FF2B5EF4-FFF2-40B4-BE49-F238E27FC236}">
                <a16:creationId xmlns:a16="http://schemas.microsoft.com/office/drawing/2014/main" id="{9D143469-E535-4E37-B651-46471193E275}"/>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CF6EB826-5F90-4091-A67B-1AFED1DE5EA1}"/>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91B28A5A-7C64-41AA-97DD-468CB0CA19BA}"/>
              </a:ext>
            </a:extLst>
          </p:cNvPr>
          <p:cNvSpPr>
            <a:spLocks noGrp="1"/>
          </p:cNvSpPr>
          <p:nvPr>
            <p:ph type="sldNum" sz="quarter" idx="12"/>
          </p:nvPr>
        </p:nvSpPr>
        <p:spPr/>
        <p:txBody>
          <a:bodyPr/>
          <a:lstStyle/>
          <a:p>
            <a:fld id="{9CD8D479-8942-46E8-A226-A4E01F7A105C}" type="slidenum">
              <a:rPr lang="en-US" smtClean="0"/>
              <a:pPr/>
              <a:t>23</a:t>
            </a:fld>
            <a:endParaRPr lang="en-US" dirty="0"/>
          </a:p>
        </p:txBody>
      </p:sp>
      <p:sp>
        <p:nvSpPr>
          <p:cNvPr id="7" name="Speech Bubble: Rectangle 6">
            <a:extLst>
              <a:ext uri="{FF2B5EF4-FFF2-40B4-BE49-F238E27FC236}">
                <a16:creationId xmlns:a16="http://schemas.microsoft.com/office/drawing/2014/main" id="{3A95D323-2F5E-4F00-88AB-283DCB7ABE8E}"/>
              </a:ext>
            </a:extLst>
          </p:cNvPr>
          <p:cNvSpPr/>
          <p:nvPr/>
        </p:nvSpPr>
        <p:spPr>
          <a:xfrm>
            <a:off x="1893902" y="1566001"/>
            <a:ext cx="7119671" cy="4400792"/>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“While the Gutenberg team has worked hard to implement some fundamental accessibility features (e.g. focus management, navigate landmark regions), </a:t>
            </a:r>
            <a:r>
              <a:rPr lang="en-GB" b="1" dirty="0">
                <a:solidFill>
                  <a:schemeClr val="tx2"/>
                </a:solidFill>
              </a:rPr>
              <a:t>the overall user experience is terribly complicated </a:t>
            </a:r>
            <a:r>
              <a:rPr lang="en-GB" dirty="0">
                <a:solidFill>
                  <a:schemeClr val="tx2"/>
                </a:solidFill>
              </a:rPr>
              <a:t>for users with accessibility needs at the point </a:t>
            </a:r>
            <a:r>
              <a:rPr lang="en-GB" b="1" dirty="0">
                <a:solidFill>
                  <a:schemeClr val="tx2"/>
                </a:solidFill>
              </a:rPr>
              <a:t>the new editor is barely usable</a:t>
            </a:r>
            <a:r>
              <a:rPr lang="en-GB" dirty="0">
                <a:solidFill>
                  <a:schemeClr val="tx2"/>
                </a:solidFill>
              </a:rPr>
              <a:t> for them.</a:t>
            </a:r>
          </a:p>
          <a:p>
            <a:pPr algn="ctr"/>
            <a:endParaRPr lang="en-GB" dirty="0">
              <a:solidFill>
                <a:schemeClr val="tx2"/>
              </a:solidFill>
            </a:endParaRPr>
          </a:p>
          <a:p>
            <a:pPr algn="ctr"/>
            <a:r>
              <a:rPr lang="en-GB" dirty="0">
                <a:solidFill>
                  <a:schemeClr val="tx2"/>
                </a:solidFill>
              </a:rPr>
              <a:t>The main reason for this lack of overall accessibility is in the overall Gutenberg design, where </a:t>
            </a:r>
            <a:r>
              <a:rPr lang="en-GB" b="1" dirty="0">
                <a:solidFill>
                  <a:schemeClr val="tx2"/>
                </a:solidFill>
              </a:rPr>
              <a:t>accessibility hasn’t been incorporated in the design process</a:t>
            </a:r>
            <a:r>
              <a:rPr lang="en-GB" dirty="0">
                <a:solidFill>
                  <a:schemeClr val="tx2"/>
                </a:solidFill>
              </a:rPr>
              <a:t>.</a:t>
            </a:r>
          </a:p>
          <a:p>
            <a:pPr algn="ctr"/>
            <a:endParaRPr lang="en-GB" dirty="0">
              <a:solidFill>
                <a:schemeClr val="tx2"/>
              </a:solidFill>
            </a:endParaRPr>
          </a:p>
          <a:p>
            <a:pPr algn="ctr"/>
            <a:r>
              <a:rPr lang="en-GB" dirty="0">
                <a:solidFill>
                  <a:schemeClr val="tx2"/>
                </a:solidFill>
              </a:rPr>
              <a:t>Feedback from accessibility users has been constantly evaluated and </a:t>
            </a:r>
            <a:r>
              <a:rPr lang="en-GB" b="1" dirty="0">
                <a:solidFill>
                  <a:schemeClr val="tx2"/>
                </a:solidFill>
              </a:rPr>
              <a:t>Gutenberg is actually a regression in terms of accessibility level</a:t>
            </a:r>
            <a:r>
              <a:rPr lang="en-GB" dirty="0">
                <a:solidFill>
                  <a:schemeClr val="tx2"/>
                </a:solidFill>
              </a:rPr>
              <a:t>, compared to the previous editor.”</a:t>
            </a:r>
          </a:p>
          <a:p>
            <a:pPr algn="ctr"/>
            <a:endParaRPr lang="en-GB" dirty="0">
              <a:solidFill>
                <a:schemeClr val="tx2"/>
              </a:solidFill>
            </a:endParaRPr>
          </a:p>
          <a:p>
            <a:pPr algn="ctr"/>
            <a:r>
              <a:rPr lang="en-GB" dirty="0">
                <a:solidFill>
                  <a:schemeClr val="tx2"/>
                </a:solidFill>
              </a:rPr>
              <a:t>- Andrea Fercia</a:t>
            </a:r>
          </a:p>
        </p:txBody>
      </p:sp>
    </p:spTree>
    <p:extLst>
      <p:ext uri="{BB962C8B-B14F-4D97-AF65-F5344CB8AC3E}">
        <p14:creationId xmlns:p14="http://schemas.microsoft.com/office/powerpoint/2010/main" val="292846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7FE83D-80E9-4097-B3BD-EF9F3FB3430E}"/>
              </a:ext>
            </a:extLst>
          </p:cNvPr>
          <p:cNvSpPr>
            <a:spLocks noGrp="1"/>
          </p:cNvSpPr>
          <p:nvPr>
            <p:ph type="sldNum" sz="quarter" idx="12"/>
          </p:nvPr>
        </p:nvSpPr>
        <p:spPr/>
        <p:txBody>
          <a:bodyPr/>
          <a:lstStyle/>
          <a:p>
            <a:fld id="{9CD8D479-8942-46E8-A226-A4E01F7A105C}" type="slidenum">
              <a:rPr lang="en-GB" smtClean="0"/>
              <a:t>24</a:t>
            </a:fld>
            <a:endParaRPr lang="en-GB" dirty="0"/>
          </a:p>
        </p:txBody>
      </p:sp>
      <p:sp>
        <p:nvSpPr>
          <p:cNvPr id="3" name="Date Placeholder 2">
            <a:extLst>
              <a:ext uri="{FF2B5EF4-FFF2-40B4-BE49-F238E27FC236}">
                <a16:creationId xmlns:a16="http://schemas.microsoft.com/office/drawing/2014/main" id="{EE1F8452-BB2F-4F85-BF23-DC24CAC21EAD}"/>
              </a:ext>
            </a:extLst>
          </p:cNvPr>
          <p:cNvSpPr>
            <a:spLocks noGrp="1"/>
          </p:cNvSpPr>
          <p:nvPr>
            <p:ph type="dt" sz="half" idx="10"/>
          </p:nvPr>
        </p:nvSpPr>
        <p:spPr/>
        <p:txBody>
          <a:bodyPr/>
          <a:lstStyle/>
          <a:p>
            <a:fld id="{C81B9673-AC7F-4F1F-84E4-F0E5EAAE106D}" type="datetime1">
              <a:rPr lang="en-US" smtClean="0"/>
              <a:pPr/>
              <a:t>11/17/2018</a:t>
            </a:fld>
            <a:endParaRPr lang="en-US" dirty="0"/>
          </a:p>
        </p:txBody>
      </p:sp>
      <p:sp>
        <p:nvSpPr>
          <p:cNvPr id="4" name="Footer Placeholder 3">
            <a:extLst>
              <a:ext uri="{FF2B5EF4-FFF2-40B4-BE49-F238E27FC236}">
                <a16:creationId xmlns:a16="http://schemas.microsoft.com/office/drawing/2014/main" id="{A44B8875-23E4-48A1-A212-4D1677A10B7B}"/>
              </a:ext>
            </a:extLst>
          </p:cNvPr>
          <p:cNvSpPr>
            <a:spLocks noGrp="1"/>
          </p:cNvSpPr>
          <p:nvPr>
            <p:ph type="ftr" sz="quarter" idx="11"/>
          </p:nvPr>
        </p:nvSpPr>
        <p:spPr/>
        <p:txBody>
          <a:bodyPr/>
          <a:lstStyle/>
          <a:p>
            <a:r>
              <a:rPr lang="en-US" dirty="0"/>
              <a:t>@abrightclearweb</a:t>
            </a:r>
          </a:p>
        </p:txBody>
      </p:sp>
      <p:pic>
        <p:nvPicPr>
          <p:cNvPr id="6" name="Picture 5" descr="Report on the Accessibility Status of Gutenberg">
            <a:extLst>
              <a:ext uri="{FF2B5EF4-FFF2-40B4-BE49-F238E27FC236}">
                <a16:creationId xmlns:a16="http://schemas.microsoft.com/office/drawing/2014/main" id="{97D251F3-72A4-46D4-8477-AC6D51523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70" y="0"/>
            <a:ext cx="11015750" cy="6697121"/>
          </a:xfrm>
          <a:prstGeom prst="rect">
            <a:avLst/>
          </a:prstGeom>
        </p:spPr>
      </p:pic>
      <p:sp>
        <p:nvSpPr>
          <p:cNvPr id="7" name="Rectangle 6">
            <a:extLst>
              <a:ext uri="{FF2B5EF4-FFF2-40B4-BE49-F238E27FC236}">
                <a16:creationId xmlns:a16="http://schemas.microsoft.com/office/drawing/2014/main" id="{5A974814-FFD8-4F77-9832-2FB818E0CD07}"/>
              </a:ext>
            </a:extLst>
          </p:cNvPr>
          <p:cNvSpPr/>
          <p:nvPr/>
        </p:nvSpPr>
        <p:spPr>
          <a:xfrm>
            <a:off x="7772400" y="0"/>
            <a:ext cx="4419600" cy="993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4D341A-EE34-42F9-AA84-E8C11469DB03}"/>
              </a:ext>
            </a:extLst>
          </p:cNvPr>
          <p:cNvSpPr txBox="1"/>
          <p:nvPr/>
        </p:nvSpPr>
        <p:spPr>
          <a:xfrm>
            <a:off x="3508513" y="200633"/>
            <a:ext cx="8457774" cy="923330"/>
          </a:xfrm>
          <a:prstGeom prst="rect">
            <a:avLst/>
          </a:prstGeom>
          <a:noFill/>
        </p:spPr>
        <p:txBody>
          <a:bodyPr wrap="square" rtlCol="0">
            <a:spAutoFit/>
          </a:bodyPr>
          <a:lstStyle/>
          <a:p>
            <a:r>
              <a:rPr lang="en-GB" dirty="0">
                <a:hlinkClick r:id="rId4"/>
              </a:rPr>
              <a:t>https://make.wordpress.org/accessibility/2018/10/29/report-on-the-accessibility-status-of-gutenberg/</a:t>
            </a:r>
            <a:endParaRPr lang="en-GB" dirty="0"/>
          </a:p>
          <a:p>
            <a:endParaRPr lang="en-GB" dirty="0"/>
          </a:p>
        </p:txBody>
      </p:sp>
    </p:spTree>
    <p:extLst>
      <p:ext uri="{BB962C8B-B14F-4D97-AF65-F5344CB8AC3E}">
        <p14:creationId xmlns:p14="http://schemas.microsoft.com/office/powerpoint/2010/main" val="20485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E118-EAE0-49A3-9374-C3413E2B43C3}"/>
              </a:ext>
            </a:extLst>
          </p:cNvPr>
          <p:cNvSpPr>
            <a:spLocks noGrp="1"/>
          </p:cNvSpPr>
          <p:nvPr>
            <p:ph type="title"/>
          </p:nvPr>
        </p:nvSpPr>
        <p:spPr>
          <a:xfrm>
            <a:off x="1410026" y="276087"/>
            <a:ext cx="9371949" cy="1183566"/>
          </a:xfrm>
        </p:spPr>
        <p:txBody>
          <a:bodyPr>
            <a:normAutofit/>
          </a:bodyPr>
          <a:lstStyle/>
          <a:p>
            <a:r>
              <a:rPr lang="en-GB" dirty="0"/>
              <a:t>Cognitive Load &amp; Complexity</a:t>
            </a:r>
            <a:br>
              <a:rPr lang="en-GB" dirty="0"/>
            </a:br>
            <a:r>
              <a:rPr lang="en-GB" dirty="0"/>
              <a:t>Inconsistent User Interface Behavior</a:t>
            </a:r>
          </a:p>
        </p:txBody>
      </p:sp>
      <p:sp>
        <p:nvSpPr>
          <p:cNvPr id="4" name="Date Placeholder 3">
            <a:extLst>
              <a:ext uri="{FF2B5EF4-FFF2-40B4-BE49-F238E27FC236}">
                <a16:creationId xmlns:a16="http://schemas.microsoft.com/office/drawing/2014/main" id="{6F51CA06-6181-4B7A-9DE2-692F6A93ACBB}"/>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E9E71965-AE3C-4177-939E-C64FAFA21473}"/>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1C20F955-9178-4459-8B98-7D1C47BBD76F}"/>
              </a:ext>
            </a:extLst>
          </p:cNvPr>
          <p:cNvSpPr>
            <a:spLocks noGrp="1"/>
          </p:cNvSpPr>
          <p:nvPr>
            <p:ph type="sldNum" sz="quarter" idx="12"/>
          </p:nvPr>
        </p:nvSpPr>
        <p:spPr/>
        <p:txBody>
          <a:bodyPr/>
          <a:lstStyle/>
          <a:p>
            <a:fld id="{9CD8D479-8942-46E8-A226-A4E01F7A105C}" type="slidenum">
              <a:rPr lang="en-US" smtClean="0"/>
              <a:pPr/>
              <a:t>25</a:t>
            </a:fld>
            <a:endParaRPr lang="en-US" dirty="0"/>
          </a:p>
        </p:txBody>
      </p:sp>
      <p:pic>
        <p:nvPicPr>
          <p:cNvPr id="8" name="Picture 7">
            <a:extLst>
              <a:ext uri="{FF2B5EF4-FFF2-40B4-BE49-F238E27FC236}">
                <a16:creationId xmlns:a16="http://schemas.microsoft.com/office/drawing/2014/main" id="{EAADC6C1-8A68-46BF-99B2-B4206C288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026" y="1600686"/>
            <a:ext cx="8606811" cy="4887680"/>
          </a:xfrm>
          <a:prstGeom prst="rect">
            <a:avLst/>
          </a:prstGeom>
        </p:spPr>
      </p:pic>
    </p:spTree>
    <p:extLst>
      <p:ext uri="{BB962C8B-B14F-4D97-AF65-F5344CB8AC3E}">
        <p14:creationId xmlns:p14="http://schemas.microsoft.com/office/powerpoint/2010/main" val="195426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E118-EAE0-49A3-9374-C3413E2B43C3}"/>
              </a:ext>
            </a:extLst>
          </p:cNvPr>
          <p:cNvSpPr>
            <a:spLocks noGrp="1"/>
          </p:cNvSpPr>
          <p:nvPr>
            <p:ph type="title"/>
          </p:nvPr>
        </p:nvSpPr>
        <p:spPr/>
        <p:txBody>
          <a:bodyPr/>
          <a:lstStyle/>
          <a:p>
            <a:r>
              <a:rPr lang="en-GB" dirty="0"/>
              <a:t>Accessibility Anti-Patterns</a:t>
            </a:r>
          </a:p>
        </p:txBody>
      </p:sp>
      <p:pic>
        <p:nvPicPr>
          <p:cNvPr id="8" name="Content Placeholder 7">
            <a:extLst>
              <a:ext uri="{FF2B5EF4-FFF2-40B4-BE49-F238E27FC236}">
                <a16:creationId xmlns:a16="http://schemas.microsoft.com/office/drawing/2014/main" id="{7AA5F2C2-D095-4708-8621-D19DFD111A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7716" y="1881187"/>
            <a:ext cx="8629650" cy="3095625"/>
          </a:xfrm>
        </p:spPr>
      </p:pic>
      <p:sp>
        <p:nvSpPr>
          <p:cNvPr id="4" name="Date Placeholder 3">
            <a:extLst>
              <a:ext uri="{FF2B5EF4-FFF2-40B4-BE49-F238E27FC236}">
                <a16:creationId xmlns:a16="http://schemas.microsoft.com/office/drawing/2014/main" id="{6F51CA06-6181-4B7A-9DE2-692F6A93ACBB}"/>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E9E71965-AE3C-4177-939E-C64FAFA21473}"/>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1C20F955-9178-4459-8B98-7D1C47BBD76F}"/>
              </a:ext>
            </a:extLst>
          </p:cNvPr>
          <p:cNvSpPr>
            <a:spLocks noGrp="1"/>
          </p:cNvSpPr>
          <p:nvPr>
            <p:ph type="sldNum" sz="quarter" idx="12"/>
          </p:nvPr>
        </p:nvSpPr>
        <p:spPr/>
        <p:txBody>
          <a:bodyPr/>
          <a:lstStyle/>
          <a:p>
            <a:fld id="{9CD8D479-8942-46E8-A226-A4E01F7A105C}" type="slidenum">
              <a:rPr lang="en-US" smtClean="0"/>
              <a:pPr/>
              <a:t>26</a:t>
            </a:fld>
            <a:endParaRPr lang="en-US" dirty="0"/>
          </a:p>
        </p:txBody>
      </p:sp>
    </p:spTree>
    <p:extLst>
      <p:ext uri="{BB962C8B-B14F-4D97-AF65-F5344CB8AC3E}">
        <p14:creationId xmlns:p14="http://schemas.microsoft.com/office/powerpoint/2010/main" val="363471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E118-EAE0-49A3-9374-C3413E2B43C3}"/>
              </a:ext>
            </a:extLst>
          </p:cNvPr>
          <p:cNvSpPr>
            <a:spLocks noGrp="1"/>
          </p:cNvSpPr>
          <p:nvPr>
            <p:ph type="title"/>
          </p:nvPr>
        </p:nvSpPr>
        <p:spPr/>
        <p:txBody>
          <a:bodyPr/>
          <a:lstStyle/>
          <a:p>
            <a:r>
              <a:rPr lang="en-GB" dirty="0"/>
              <a:t>Accessibility Anti-Patterns</a:t>
            </a:r>
          </a:p>
        </p:txBody>
      </p:sp>
      <p:sp>
        <p:nvSpPr>
          <p:cNvPr id="4" name="Date Placeholder 3">
            <a:extLst>
              <a:ext uri="{FF2B5EF4-FFF2-40B4-BE49-F238E27FC236}">
                <a16:creationId xmlns:a16="http://schemas.microsoft.com/office/drawing/2014/main" id="{6F51CA06-6181-4B7A-9DE2-692F6A93ACBB}"/>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E9E71965-AE3C-4177-939E-C64FAFA21473}"/>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1C20F955-9178-4459-8B98-7D1C47BBD76F}"/>
              </a:ext>
            </a:extLst>
          </p:cNvPr>
          <p:cNvSpPr>
            <a:spLocks noGrp="1"/>
          </p:cNvSpPr>
          <p:nvPr>
            <p:ph type="sldNum" sz="quarter" idx="12"/>
          </p:nvPr>
        </p:nvSpPr>
        <p:spPr/>
        <p:txBody>
          <a:bodyPr/>
          <a:lstStyle/>
          <a:p>
            <a:fld id="{9CD8D479-8942-46E8-A226-A4E01F7A105C}" type="slidenum">
              <a:rPr lang="en-US" smtClean="0"/>
              <a:pPr/>
              <a:t>27</a:t>
            </a:fld>
            <a:endParaRPr lang="en-US" dirty="0"/>
          </a:p>
        </p:txBody>
      </p:sp>
      <p:pic>
        <p:nvPicPr>
          <p:cNvPr id="12" name="Content Placeholder 11">
            <a:extLst>
              <a:ext uri="{FF2B5EF4-FFF2-40B4-BE49-F238E27FC236}">
                <a16:creationId xmlns:a16="http://schemas.microsoft.com/office/drawing/2014/main" id="{A2EC5CFB-13DE-424C-90AB-F1ACDFFD60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1491" y="2841462"/>
            <a:ext cx="9372600" cy="1290837"/>
          </a:xfrm>
        </p:spPr>
      </p:pic>
      <p:sp>
        <p:nvSpPr>
          <p:cNvPr id="13" name="TextBox 12">
            <a:extLst>
              <a:ext uri="{FF2B5EF4-FFF2-40B4-BE49-F238E27FC236}">
                <a16:creationId xmlns:a16="http://schemas.microsoft.com/office/drawing/2014/main" id="{0CFCEB75-9C75-4DAD-BF04-C05C26ECB9B2}"/>
              </a:ext>
            </a:extLst>
          </p:cNvPr>
          <p:cNvSpPr txBox="1"/>
          <p:nvPr/>
        </p:nvSpPr>
        <p:spPr>
          <a:xfrm>
            <a:off x="1191491" y="5514109"/>
            <a:ext cx="10016836" cy="369332"/>
          </a:xfrm>
          <a:prstGeom prst="rect">
            <a:avLst/>
          </a:prstGeom>
          <a:noFill/>
        </p:spPr>
        <p:txBody>
          <a:bodyPr wrap="square" rtlCol="0">
            <a:spAutoFit/>
          </a:bodyPr>
          <a:lstStyle/>
          <a:p>
            <a:r>
              <a:rPr lang="en-GB" dirty="0">
                <a:hlinkClick r:id="rId4"/>
              </a:rPr>
              <a:t>https://thomasbyttebier.be/blog/the-best-icon-is-a-text-label</a:t>
            </a:r>
            <a:r>
              <a:rPr lang="en-GB" dirty="0"/>
              <a:t> </a:t>
            </a:r>
          </a:p>
        </p:txBody>
      </p:sp>
    </p:spTree>
    <p:extLst>
      <p:ext uri="{BB962C8B-B14F-4D97-AF65-F5344CB8AC3E}">
        <p14:creationId xmlns:p14="http://schemas.microsoft.com/office/powerpoint/2010/main" val="389442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E118-EAE0-49A3-9374-C3413E2B43C3}"/>
              </a:ext>
            </a:extLst>
          </p:cNvPr>
          <p:cNvSpPr>
            <a:spLocks noGrp="1"/>
          </p:cNvSpPr>
          <p:nvPr>
            <p:ph type="title"/>
          </p:nvPr>
        </p:nvSpPr>
        <p:spPr/>
        <p:txBody>
          <a:bodyPr/>
          <a:lstStyle/>
          <a:p>
            <a:r>
              <a:rPr lang="en-GB" dirty="0"/>
              <a:t>Keyboard Shortcuts</a:t>
            </a:r>
          </a:p>
        </p:txBody>
      </p:sp>
      <p:pic>
        <p:nvPicPr>
          <p:cNvPr id="8" name="Content Placeholder 7">
            <a:extLst>
              <a:ext uri="{FF2B5EF4-FFF2-40B4-BE49-F238E27FC236}">
                <a16:creationId xmlns:a16="http://schemas.microsoft.com/office/drawing/2014/main" id="{CD012890-BF5B-4958-86FB-6917F8BA49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2916" y="1565275"/>
            <a:ext cx="4066168" cy="4621213"/>
          </a:xfrm>
        </p:spPr>
      </p:pic>
      <p:sp>
        <p:nvSpPr>
          <p:cNvPr id="4" name="Date Placeholder 3">
            <a:extLst>
              <a:ext uri="{FF2B5EF4-FFF2-40B4-BE49-F238E27FC236}">
                <a16:creationId xmlns:a16="http://schemas.microsoft.com/office/drawing/2014/main" id="{6F51CA06-6181-4B7A-9DE2-692F6A93ACBB}"/>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E9E71965-AE3C-4177-939E-C64FAFA21473}"/>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1C20F955-9178-4459-8B98-7D1C47BBD76F}"/>
              </a:ext>
            </a:extLst>
          </p:cNvPr>
          <p:cNvSpPr>
            <a:spLocks noGrp="1"/>
          </p:cNvSpPr>
          <p:nvPr>
            <p:ph type="sldNum" sz="quarter" idx="12"/>
          </p:nvPr>
        </p:nvSpPr>
        <p:spPr/>
        <p:txBody>
          <a:bodyPr/>
          <a:lstStyle/>
          <a:p>
            <a:fld id="{9CD8D479-8942-46E8-A226-A4E01F7A105C}" type="slidenum">
              <a:rPr lang="en-US" smtClean="0"/>
              <a:pPr/>
              <a:t>28</a:t>
            </a:fld>
            <a:endParaRPr lang="en-US" dirty="0"/>
          </a:p>
        </p:txBody>
      </p:sp>
    </p:spTree>
    <p:extLst>
      <p:ext uri="{BB962C8B-B14F-4D97-AF65-F5344CB8AC3E}">
        <p14:creationId xmlns:p14="http://schemas.microsoft.com/office/powerpoint/2010/main" val="7743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E118-EAE0-49A3-9374-C3413E2B43C3}"/>
              </a:ext>
            </a:extLst>
          </p:cNvPr>
          <p:cNvSpPr>
            <a:spLocks noGrp="1"/>
          </p:cNvSpPr>
          <p:nvPr>
            <p:ph type="title"/>
          </p:nvPr>
        </p:nvSpPr>
        <p:spPr/>
        <p:txBody>
          <a:bodyPr/>
          <a:lstStyle/>
          <a:p>
            <a:r>
              <a:rPr lang="en-GB" dirty="0"/>
              <a:t>Keyboard Navigation</a:t>
            </a:r>
          </a:p>
        </p:txBody>
      </p:sp>
      <p:sp>
        <p:nvSpPr>
          <p:cNvPr id="4" name="Date Placeholder 3">
            <a:extLst>
              <a:ext uri="{FF2B5EF4-FFF2-40B4-BE49-F238E27FC236}">
                <a16:creationId xmlns:a16="http://schemas.microsoft.com/office/drawing/2014/main" id="{6F51CA06-6181-4B7A-9DE2-692F6A93ACBB}"/>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E9E71965-AE3C-4177-939E-C64FAFA21473}"/>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1C20F955-9178-4459-8B98-7D1C47BBD76F}"/>
              </a:ext>
            </a:extLst>
          </p:cNvPr>
          <p:cNvSpPr>
            <a:spLocks noGrp="1"/>
          </p:cNvSpPr>
          <p:nvPr>
            <p:ph type="sldNum" sz="quarter" idx="12"/>
          </p:nvPr>
        </p:nvSpPr>
        <p:spPr/>
        <p:txBody>
          <a:bodyPr/>
          <a:lstStyle/>
          <a:p>
            <a:fld id="{9CD8D479-8942-46E8-A226-A4E01F7A105C}" type="slidenum">
              <a:rPr lang="en-US" smtClean="0"/>
              <a:pPr/>
              <a:t>29</a:t>
            </a:fld>
            <a:endParaRPr lang="en-US" dirty="0"/>
          </a:p>
        </p:txBody>
      </p:sp>
      <p:pic>
        <p:nvPicPr>
          <p:cNvPr id="14" name="Content Placeholder 13">
            <a:extLst>
              <a:ext uri="{FF2B5EF4-FFF2-40B4-BE49-F238E27FC236}">
                <a16:creationId xmlns:a16="http://schemas.microsoft.com/office/drawing/2014/main" id="{2D42BE0D-9DE2-46ED-AB8B-2286260C9A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7208" y="1565275"/>
            <a:ext cx="8137584" cy="4621213"/>
          </a:xfrm>
        </p:spPr>
      </p:pic>
    </p:spTree>
    <p:extLst>
      <p:ext uri="{BB962C8B-B14F-4D97-AF65-F5344CB8AC3E}">
        <p14:creationId xmlns:p14="http://schemas.microsoft.com/office/powerpoint/2010/main" val="138592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ew post in Gutenberg">
            <a:extLst>
              <a:ext uri="{FF2B5EF4-FFF2-40B4-BE49-F238E27FC236}">
                <a16:creationId xmlns:a16="http://schemas.microsoft.com/office/drawing/2014/main" id="{0BFC0867-7468-4866-9B34-64A9177AF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5" y="0"/>
            <a:ext cx="10537226" cy="6631322"/>
          </a:xfrm>
          <a:prstGeom prst="rect">
            <a:avLst/>
          </a:prstGeom>
        </p:spPr>
      </p:pic>
      <p:sp>
        <p:nvSpPr>
          <p:cNvPr id="3" name="Slide Number Placeholder 2">
            <a:extLst>
              <a:ext uri="{FF2B5EF4-FFF2-40B4-BE49-F238E27FC236}">
                <a16:creationId xmlns:a16="http://schemas.microsoft.com/office/drawing/2014/main" id="{523611F4-53CC-4B31-8BA7-D3FF3D787954}"/>
              </a:ext>
            </a:extLst>
          </p:cNvPr>
          <p:cNvSpPr>
            <a:spLocks noGrp="1"/>
          </p:cNvSpPr>
          <p:nvPr>
            <p:ph type="sldNum" sz="quarter" idx="12"/>
          </p:nvPr>
        </p:nvSpPr>
        <p:spPr/>
        <p:txBody>
          <a:bodyPr/>
          <a:lstStyle/>
          <a:p>
            <a:fld id="{9CD8D479-8942-46E8-A226-A4E01F7A105C}" type="slidenum">
              <a:rPr lang="en-GB" smtClean="0"/>
              <a:t>3</a:t>
            </a:fld>
            <a:endParaRPr lang="en-GB" dirty="0"/>
          </a:p>
        </p:txBody>
      </p:sp>
      <p:sp>
        <p:nvSpPr>
          <p:cNvPr id="4" name="Date Placeholder 3">
            <a:extLst>
              <a:ext uri="{FF2B5EF4-FFF2-40B4-BE49-F238E27FC236}">
                <a16:creationId xmlns:a16="http://schemas.microsoft.com/office/drawing/2014/main" id="{C1F38A0E-39F2-412F-BE38-E91290A6029B}"/>
              </a:ext>
            </a:extLst>
          </p:cNvPr>
          <p:cNvSpPr>
            <a:spLocks noGrp="1"/>
          </p:cNvSpPr>
          <p:nvPr>
            <p:ph type="dt" sz="half" idx="10"/>
          </p:nvPr>
        </p:nvSpPr>
        <p:spPr/>
        <p:txBody>
          <a:bodyPr/>
          <a:lstStyle/>
          <a:p>
            <a:fld id="{9386AC23-C97B-41FB-9B89-C7FE0FB631CA}" type="datetime1">
              <a:rPr lang="en-US" smtClean="0"/>
              <a:pPr/>
              <a:t>11/17/2018</a:t>
            </a:fld>
            <a:endParaRPr lang="en-US" dirty="0"/>
          </a:p>
        </p:txBody>
      </p:sp>
      <p:sp>
        <p:nvSpPr>
          <p:cNvPr id="8" name="Rectangle 7">
            <a:extLst>
              <a:ext uri="{FF2B5EF4-FFF2-40B4-BE49-F238E27FC236}">
                <a16:creationId xmlns:a16="http://schemas.microsoft.com/office/drawing/2014/main" id="{C5C77D38-E60A-4A6D-ABDF-5A8856CA6C06}"/>
              </a:ext>
              <a:ext uri="{C183D7F6-B498-43B3-948B-1728B52AA6E4}">
                <adec:decorative xmlns:adec="http://schemas.microsoft.com/office/drawing/2017/decorative" val="1"/>
              </a:ext>
            </a:extLst>
          </p:cNvPr>
          <p:cNvSpPr/>
          <p:nvPr/>
        </p:nvSpPr>
        <p:spPr>
          <a:xfrm>
            <a:off x="1910080" y="1137920"/>
            <a:ext cx="21336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Footer Placeholder 4">
            <a:extLst>
              <a:ext uri="{FF2B5EF4-FFF2-40B4-BE49-F238E27FC236}">
                <a16:creationId xmlns:a16="http://schemas.microsoft.com/office/drawing/2014/main" id="{9E8833E5-A682-4D71-8D18-6857021117B7}"/>
              </a:ext>
            </a:extLst>
          </p:cNvPr>
          <p:cNvSpPr>
            <a:spLocks noGrp="1"/>
          </p:cNvSpPr>
          <p:nvPr>
            <p:ph type="ftr" sz="quarter" idx="11"/>
          </p:nvPr>
        </p:nvSpPr>
        <p:spPr/>
        <p:txBody>
          <a:bodyPr/>
          <a:lstStyle/>
          <a:p>
            <a:r>
              <a:rPr lang="en-US" dirty="0"/>
              <a:t>@abrightclearweb</a:t>
            </a:r>
          </a:p>
        </p:txBody>
      </p:sp>
      <p:sp>
        <p:nvSpPr>
          <p:cNvPr id="2" name="Title 1">
            <a:extLst>
              <a:ext uri="{FF2B5EF4-FFF2-40B4-BE49-F238E27FC236}">
                <a16:creationId xmlns:a16="http://schemas.microsoft.com/office/drawing/2014/main" id="{ADFF74D0-5B82-487D-9F34-5DB8567F63B1}"/>
              </a:ext>
            </a:extLst>
          </p:cNvPr>
          <p:cNvSpPr>
            <a:spLocks noGrp="1"/>
          </p:cNvSpPr>
          <p:nvPr>
            <p:ph type="title"/>
          </p:nvPr>
        </p:nvSpPr>
        <p:spPr>
          <a:xfrm>
            <a:off x="1922731" y="675714"/>
            <a:ext cx="9371949" cy="1183566"/>
          </a:xfrm>
        </p:spPr>
        <p:txBody>
          <a:bodyPr/>
          <a:lstStyle/>
          <a:p>
            <a:r>
              <a:rPr lang="en-GB" dirty="0"/>
              <a:t>How did we get here?</a:t>
            </a:r>
          </a:p>
        </p:txBody>
      </p:sp>
    </p:spTree>
    <p:extLst>
      <p:ext uri="{BB962C8B-B14F-4D97-AF65-F5344CB8AC3E}">
        <p14:creationId xmlns:p14="http://schemas.microsoft.com/office/powerpoint/2010/main" val="349835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44F9-B4B8-453F-A91F-5AA6907FEA45}"/>
              </a:ext>
            </a:extLst>
          </p:cNvPr>
          <p:cNvSpPr>
            <a:spLocks noGrp="1"/>
          </p:cNvSpPr>
          <p:nvPr>
            <p:ph type="title"/>
          </p:nvPr>
        </p:nvSpPr>
        <p:spPr/>
        <p:txBody>
          <a:bodyPr/>
          <a:lstStyle/>
          <a:p>
            <a:r>
              <a:rPr lang="en-GB" dirty="0"/>
              <a:t>Accessibility team statement, 29 October 2018</a:t>
            </a:r>
          </a:p>
        </p:txBody>
      </p:sp>
      <p:sp>
        <p:nvSpPr>
          <p:cNvPr id="3" name="Content Placeholder 2">
            <a:extLst>
              <a:ext uri="{FF2B5EF4-FFF2-40B4-BE49-F238E27FC236}">
                <a16:creationId xmlns:a16="http://schemas.microsoft.com/office/drawing/2014/main" id="{42E3A08C-497A-48F6-A8DF-77DA6774E057}"/>
              </a:ext>
            </a:extLst>
          </p:cNvPr>
          <p:cNvSpPr>
            <a:spLocks noGrp="1"/>
          </p:cNvSpPr>
          <p:nvPr>
            <p:ph idx="1"/>
          </p:nvPr>
        </p:nvSpPr>
        <p:spPr/>
        <p:txBody>
          <a:bodyPr>
            <a:normAutofit fontScale="92500" lnSpcReduction="10000"/>
          </a:bodyPr>
          <a:lstStyle/>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r>
              <a:rPr lang="en-GB" dirty="0">
                <a:hlinkClick r:id="rId3"/>
              </a:rPr>
              <a:t>https://make.wordpress.org/accessibility/2018/10/29/report-on-the-accessibility-status-of-gutenberg/</a:t>
            </a:r>
            <a:r>
              <a:rPr lang="en-GB" dirty="0"/>
              <a:t> </a:t>
            </a:r>
          </a:p>
        </p:txBody>
      </p:sp>
      <p:sp>
        <p:nvSpPr>
          <p:cNvPr id="4" name="Date Placeholder 3">
            <a:extLst>
              <a:ext uri="{FF2B5EF4-FFF2-40B4-BE49-F238E27FC236}">
                <a16:creationId xmlns:a16="http://schemas.microsoft.com/office/drawing/2014/main" id="{E8AB141B-7077-4DE9-A7EA-7ACE292AC358}"/>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56A38144-6084-4854-B000-0E54D44840C4}"/>
              </a:ext>
            </a:extLst>
          </p:cNvPr>
          <p:cNvSpPr>
            <a:spLocks noGrp="1"/>
          </p:cNvSpPr>
          <p:nvPr>
            <p:ph type="ftr" sz="quarter" idx="11"/>
          </p:nvPr>
        </p:nvSpPr>
        <p:spPr/>
        <p:txBody>
          <a:bodyPr/>
          <a:lstStyle/>
          <a:p>
            <a:r>
              <a:rPr lang="en-US" dirty="0"/>
              <a:t>@abrightclearweb</a:t>
            </a:r>
          </a:p>
        </p:txBody>
      </p:sp>
      <p:sp>
        <p:nvSpPr>
          <p:cNvPr id="6" name="Slide Number Placeholder 5">
            <a:extLst>
              <a:ext uri="{FF2B5EF4-FFF2-40B4-BE49-F238E27FC236}">
                <a16:creationId xmlns:a16="http://schemas.microsoft.com/office/drawing/2014/main" id="{3CE43386-77B4-46D4-89E0-12F3726E4578}"/>
              </a:ext>
            </a:extLst>
          </p:cNvPr>
          <p:cNvSpPr>
            <a:spLocks noGrp="1"/>
          </p:cNvSpPr>
          <p:nvPr>
            <p:ph type="sldNum" sz="quarter" idx="12"/>
          </p:nvPr>
        </p:nvSpPr>
        <p:spPr/>
        <p:txBody>
          <a:bodyPr/>
          <a:lstStyle/>
          <a:p>
            <a:fld id="{9CD8D479-8942-46E8-A226-A4E01F7A105C}" type="slidenum">
              <a:rPr lang="en-US" smtClean="0"/>
              <a:pPr/>
              <a:t>30</a:t>
            </a:fld>
            <a:endParaRPr lang="en-US" dirty="0"/>
          </a:p>
        </p:txBody>
      </p:sp>
      <p:sp>
        <p:nvSpPr>
          <p:cNvPr id="7" name="Speech Bubble: Rectangle 6">
            <a:extLst>
              <a:ext uri="{FF2B5EF4-FFF2-40B4-BE49-F238E27FC236}">
                <a16:creationId xmlns:a16="http://schemas.microsoft.com/office/drawing/2014/main" id="{81C44EC8-469D-4243-9265-32B0F35DC781}"/>
              </a:ext>
            </a:extLst>
          </p:cNvPr>
          <p:cNvSpPr/>
          <p:nvPr/>
        </p:nvSpPr>
        <p:spPr>
          <a:xfrm>
            <a:off x="626949" y="1459653"/>
            <a:ext cx="4919959" cy="3041112"/>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2"/>
                </a:solidFill>
              </a:rPr>
              <a:t>…we believe that Gutenberg is less accessible than the existing classic editor, though it offers many great features that are not available in the current editor.</a:t>
            </a:r>
          </a:p>
        </p:txBody>
      </p:sp>
      <p:sp>
        <p:nvSpPr>
          <p:cNvPr id="9" name="Speech Bubble: Rectangle 8">
            <a:extLst>
              <a:ext uri="{FF2B5EF4-FFF2-40B4-BE49-F238E27FC236}">
                <a16:creationId xmlns:a16="http://schemas.microsoft.com/office/drawing/2014/main" id="{DFD5DBED-CC15-4C67-A332-FF7BC67F9EEA}"/>
              </a:ext>
            </a:extLst>
          </p:cNvPr>
          <p:cNvSpPr/>
          <p:nvPr/>
        </p:nvSpPr>
        <p:spPr>
          <a:xfrm>
            <a:off x="6096000" y="1459653"/>
            <a:ext cx="4756035" cy="3444856"/>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2"/>
                </a:solidFill>
              </a:rPr>
              <a:t>However, based on its current status, we cannot recommend that anybody who has a need for assistive technology allow it to be in use on any sites they need to use at this time.</a:t>
            </a:r>
          </a:p>
        </p:txBody>
      </p:sp>
    </p:spTree>
    <p:extLst>
      <p:ext uri="{BB962C8B-B14F-4D97-AF65-F5344CB8AC3E}">
        <p14:creationId xmlns:p14="http://schemas.microsoft.com/office/powerpoint/2010/main" val="386556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C772-987B-449C-8CEB-7C060D5D2DD6}"/>
              </a:ext>
            </a:extLst>
          </p:cNvPr>
          <p:cNvSpPr>
            <a:spLocks noGrp="1"/>
          </p:cNvSpPr>
          <p:nvPr>
            <p:ph type="title"/>
          </p:nvPr>
        </p:nvSpPr>
        <p:spPr/>
        <p:txBody>
          <a:bodyPr/>
          <a:lstStyle/>
          <a:p>
            <a:r>
              <a:rPr lang="en-GB" dirty="0"/>
              <a:t>Gutenberg and UX</a:t>
            </a:r>
          </a:p>
        </p:txBody>
      </p:sp>
      <p:sp>
        <p:nvSpPr>
          <p:cNvPr id="3" name="Content Placeholder 2">
            <a:extLst>
              <a:ext uri="{FF2B5EF4-FFF2-40B4-BE49-F238E27FC236}">
                <a16:creationId xmlns:a16="http://schemas.microsoft.com/office/drawing/2014/main" id="{531EC94A-F1DD-4AB3-AE3F-1BC890217151}"/>
              </a:ext>
            </a:extLst>
          </p:cNvPr>
          <p:cNvSpPr>
            <a:spLocks noGrp="1"/>
          </p:cNvSpPr>
          <p:nvPr>
            <p:ph idx="1"/>
          </p:nvPr>
        </p:nvSpPr>
        <p:spPr>
          <a:xfrm>
            <a:off x="1410027" y="1566001"/>
            <a:ext cx="9371948" cy="4620682"/>
          </a:xfrm>
        </p:spPr>
        <p:txBody>
          <a:bodyPr/>
          <a:lstStyle/>
          <a:p>
            <a:endParaRPr lang="en-GB" dirty="0"/>
          </a:p>
        </p:txBody>
      </p:sp>
      <p:sp>
        <p:nvSpPr>
          <p:cNvPr id="4" name="Slide Number Placeholder 3">
            <a:extLst>
              <a:ext uri="{FF2B5EF4-FFF2-40B4-BE49-F238E27FC236}">
                <a16:creationId xmlns:a16="http://schemas.microsoft.com/office/drawing/2014/main" id="{E35EE7C3-560B-4987-80AF-908087680DDE}"/>
              </a:ext>
            </a:extLst>
          </p:cNvPr>
          <p:cNvSpPr>
            <a:spLocks noGrp="1"/>
          </p:cNvSpPr>
          <p:nvPr>
            <p:ph type="sldNum" sz="quarter" idx="12"/>
          </p:nvPr>
        </p:nvSpPr>
        <p:spPr>
          <a:xfrm>
            <a:off x="0" y="6629400"/>
            <a:ext cx="410402" cy="228600"/>
          </a:xfrm>
        </p:spPr>
        <p:txBody>
          <a:bodyPr/>
          <a:lstStyle/>
          <a:p>
            <a:fld id="{9CD8D479-8942-46E8-A226-A4E01F7A105C}" type="slidenum">
              <a:rPr lang="en-GB" smtClean="0"/>
              <a:t>31</a:t>
            </a:fld>
            <a:endParaRPr lang="en-GB" dirty="0"/>
          </a:p>
        </p:txBody>
      </p:sp>
      <p:sp>
        <p:nvSpPr>
          <p:cNvPr id="5" name="Date Placeholder 4">
            <a:extLst>
              <a:ext uri="{FF2B5EF4-FFF2-40B4-BE49-F238E27FC236}">
                <a16:creationId xmlns:a16="http://schemas.microsoft.com/office/drawing/2014/main" id="{E78D2176-A783-4CDD-8D05-DFFE78B5EFCE}"/>
              </a:ext>
            </a:extLst>
          </p:cNvPr>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a:extLst>
              <a:ext uri="{FF2B5EF4-FFF2-40B4-BE49-F238E27FC236}">
                <a16:creationId xmlns:a16="http://schemas.microsoft.com/office/drawing/2014/main" id="{61B26AB4-E474-4D67-B8FA-33A95F26FE93}"/>
              </a:ext>
            </a:extLst>
          </p:cNvPr>
          <p:cNvSpPr>
            <a:spLocks noGrp="1"/>
          </p:cNvSpPr>
          <p:nvPr>
            <p:ph type="ftr" sz="quarter" idx="11"/>
          </p:nvPr>
        </p:nvSpPr>
        <p:spPr>
          <a:xfrm>
            <a:off x="1637716" y="6629400"/>
            <a:ext cx="10554284" cy="228600"/>
          </a:xfrm>
        </p:spPr>
        <p:txBody>
          <a:bodyPr/>
          <a:lstStyle/>
          <a:p>
            <a:r>
              <a:rPr lang="en-US" dirty="0"/>
              <a:t>@abrightclearweb</a:t>
            </a:r>
          </a:p>
        </p:txBody>
      </p:sp>
      <p:sp>
        <p:nvSpPr>
          <p:cNvPr id="9" name="Hexagon 8">
            <a:extLst>
              <a:ext uri="{FF2B5EF4-FFF2-40B4-BE49-F238E27FC236}">
                <a16:creationId xmlns:a16="http://schemas.microsoft.com/office/drawing/2014/main" id="{0ED241B8-2F39-4833-992C-E8FBFE2E5896}"/>
              </a:ext>
            </a:extLst>
          </p:cNvPr>
          <p:cNvSpPr/>
          <p:nvPr/>
        </p:nvSpPr>
        <p:spPr>
          <a:xfrm rot="10800000">
            <a:off x="6488492" y="2493229"/>
            <a:ext cx="1593721" cy="1373897"/>
          </a:xfrm>
          <a:prstGeom prst="hexagon">
            <a:avLst>
              <a:gd name="adj" fmla="val 28868"/>
              <a:gd name="vf" fmla="val 115470"/>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xagon 9">
            <a:extLst>
              <a:ext uri="{FF2B5EF4-FFF2-40B4-BE49-F238E27FC236}">
                <a16:creationId xmlns:a16="http://schemas.microsoft.com/office/drawing/2014/main" id="{27233A8A-8C8A-43A7-9262-83F9609953C1}"/>
              </a:ext>
            </a:extLst>
          </p:cNvPr>
          <p:cNvSpPr/>
          <p:nvPr/>
        </p:nvSpPr>
        <p:spPr>
          <a:xfrm rot="10800000">
            <a:off x="4103805" y="2493228"/>
            <a:ext cx="1593721" cy="1373897"/>
          </a:xfrm>
          <a:prstGeom prst="hexagon">
            <a:avLst>
              <a:gd name="adj" fmla="val 28868"/>
              <a:gd name="vf" fmla="val 115470"/>
            </a:avLst>
          </a:prstGeom>
          <a:solidFill>
            <a:srgbClr val="D9DA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Hexagon 10">
            <a:extLst>
              <a:ext uri="{FF2B5EF4-FFF2-40B4-BE49-F238E27FC236}">
                <a16:creationId xmlns:a16="http://schemas.microsoft.com/office/drawing/2014/main" id="{A009B74C-8EE4-4494-B70D-88A6CC7B7DD4}"/>
              </a:ext>
            </a:extLst>
          </p:cNvPr>
          <p:cNvSpPr/>
          <p:nvPr/>
        </p:nvSpPr>
        <p:spPr>
          <a:xfrm rot="7200000">
            <a:off x="6492180" y="3882479"/>
            <a:ext cx="1593721" cy="1373897"/>
          </a:xfrm>
          <a:prstGeom prst="hexagon">
            <a:avLst>
              <a:gd name="adj" fmla="val 28868"/>
              <a:gd name="vf" fmla="val 115470"/>
            </a:avLst>
          </a:prstGeom>
          <a:solidFill>
            <a:srgbClr val="FFD5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Hexagon 11">
            <a:extLst>
              <a:ext uri="{FF2B5EF4-FFF2-40B4-BE49-F238E27FC236}">
                <a16:creationId xmlns:a16="http://schemas.microsoft.com/office/drawing/2014/main" id="{7E3DF24F-78AB-4C45-AE84-3FB5F2D66EDE}"/>
              </a:ext>
            </a:extLst>
          </p:cNvPr>
          <p:cNvSpPr/>
          <p:nvPr/>
        </p:nvSpPr>
        <p:spPr>
          <a:xfrm rot="7200000">
            <a:off x="5303531" y="1806280"/>
            <a:ext cx="1593721" cy="1373897"/>
          </a:xfrm>
          <a:prstGeom prst="hexagon">
            <a:avLst>
              <a:gd name="adj" fmla="val 28868"/>
              <a:gd name="vf" fmla="val 11547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 12">
            <a:extLst>
              <a:ext uri="{FF2B5EF4-FFF2-40B4-BE49-F238E27FC236}">
                <a16:creationId xmlns:a16="http://schemas.microsoft.com/office/drawing/2014/main" id="{60CD3608-EB19-4820-BFDA-786D5AA6BD42}"/>
              </a:ext>
            </a:extLst>
          </p:cNvPr>
          <p:cNvSpPr/>
          <p:nvPr/>
        </p:nvSpPr>
        <p:spPr>
          <a:xfrm rot="7200000">
            <a:off x="5299140" y="3197934"/>
            <a:ext cx="1593721" cy="1373897"/>
          </a:xfrm>
          <a:prstGeom prst="hexagon">
            <a:avLst>
              <a:gd name="adj" fmla="val 28868"/>
              <a:gd name="vf" fmla="val 115470"/>
            </a:avLst>
          </a:prstGeom>
          <a:solidFill>
            <a:srgbClr val="FEF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Hexagon 13">
            <a:extLst>
              <a:ext uri="{FF2B5EF4-FFF2-40B4-BE49-F238E27FC236}">
                <a16:creationId xmlns:a16="http://schemas.microsoft.com/office/drawing/2014/main" id="{1AAB5BA5-5C53-487A-8673-212060E6FF1E}"/>
              </a:ext>
            </a:extLst>
          </p:cNvPr>
          <p:cNvSpPr/>
          <p:nvPr/>
        </p:nvSpPr>
        <p:spPr>
          <a:xfrm rot="7200000">
            <a:off x="4103804" y="3873432"/>
            <a:ext cx="1593721" cy="1373897"/>
          </a:xfrm>
          <a:prstGeom prst="hexagon">
            <a:avLst>
              <a:gd name="adj" fmla="val 28868"/>
              <a:gd name="vf" fmla="val 115470"/>
            </a:avLst>
          </a:prstGeom>
          <a:solidFill>
            <a:srgbClr val="FFD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Hexagon 14">
            <a:extLst>
              <a:ext uri="{FF2B5EF4-FFF2-40B4-BE49-F238E27FC236}">
                <a16:creationId xmlns:a16="http://schemas.microsoft.com/office/drawing/2014/main" id="{1240143E-2261-4935-86A2-9512A8E3F344}"/>
              </a:ext>
            </a:extLst>
          </p:cNvPr>
          <p:cNvSpPr/>
          <p:nvPr/>
        </p:nvSpPr>
        <p:spPr>
          <a:xfrm rot="7200000">
            <a:off x="5294748" y="4581168"/>
            <a:ext cx="1593721" cy="1373897"/>
          </a:xfrm>
          <a:prstGeom prst="hexagon">
            <a:avLst>
              <a:gd name="adj" fmla="val 28868"/>
              <a:gd name="vf" fmla="val 115470"/>
            </a:avLst>
          </a:prstGeom>
          <a:solidFill>
            <a:srgbClr val="FBE7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0139B89E-DEEA-4C4A-874B-1A89ECEEA0CF}"/>
              </a:ext>
            </a:extLst>
          </p:cNvPr>
          <p:cNvSpPr txBox="1"/>
          <p:nvPr/>
        </p:nvSpPr>
        <p:spPr>
          <a:xfrm>
            <a:off x="5451646" y="2297308"/>
            <a:ext cx="1279924" cy="369332"/>
          </a:xfrm>
          <a:prstGeom prst="rect">
            <a:avLst/>
          </a:prstGeom>
          <a:noFill/>
        </p:spPr>
        <p:txBody>
          <a:bodyPr wrap="square" rtlCol="0">
            <a:spAutoFit/>
          </a:bodyPr>
          <a:lstStyle/>
          <a:p>
            <a:pPr algn="ctr"/>
            <a:r>
              <a:rPr lang="en-GB" b="1" dirty="0"/>
              <a:t>useful</a:t>
            </a:r>
          </a:p>
        </p:txBody>
      </p:sp>
      <p:sp>
        <p:nvSpPr>
          <p:cNvPr id="17" name="TextBox 16">
            <a:extLst>
              <a:ext uri="{FF2B5EF4-FFF2-40B4-BE49-F238E27FC236}">
                <a16:creationId xmlns:a16="http://schemas.microsoft.com/office/drawing/2014/main" id="{82E9B193-DCBE-4216-86EE-8191085A3536}"/>
              </a:ext>
            </a:extLst>
          </p:cNvPr>
          <p:cNvSpPr txBox="1"/>
          <p:nvPr/>
        </p:nvSpPr>
        <p:spPr>
          <a:xfrm>
            <a:off x="4260702" y="2966316"/>
            <a:ext cx="1279924" cy="369332"/>
          </a:xfrm>
          <a:prstGeom prst="rect">
            <a:avLst/>
          </a:prstGeom>
          <a:noFill/>
        </p:spPr>
        <p:txBody>
          <a:bodyPr wrap="square" rtlCol="0">
            <a:spAutoFit/>
          </a:bodyPr>
          <a:lstStyle/>
          <a:p>
            <a:pPr algn="ctr"/>
            <a:r>
              <a:rPr lang="en-GB" b="1" dirty="0"/>
              <a:t>usable</a:t>
            </a:r>
          </a:p>
        </p:txBody>
      </p:sp>
      <p:sp>
        <p:nvSpPr>
          <p:cNvPr id="18" name="TextBox 17">
            <a:extLst>
              <a:ext uri="{FF2B5EF4-FFF2-40B4-BE49-F238E27FC236}">
                <a16:creationId xmlns:a16="http://schemas.microsoft.com/office/drawing/2014/main" id="{1D30B886-200D-487C-991D-5238E8200C06}"/>
              </a:ext>
            </a:extLst>
          </p:cNvPr>
          <p:cNvSpPr txBox="1"/>
          <p:nvPr/>
        </p:nvSpPr>
        <p:spPr>
          <a:xfrm>
            <a:off x="6660999" y="2966316"/>
            <a:ext cx="1279924" cy="369332"/>
          </a:xfrm>
          <a:prstGeom prst="rect">
            <a:avLst/>
          </a:prstGeom>
          <a:noFill/>
        </p:spPr>
        <p:txBody>
          <a:bodyPr wrap="square" rtlCol="0">
            <a:spAutoFit/>
          </a:bodyPr>
          <a:lstStyle/>
          <a:p>
            <a:pPr algn="ctr"/>
            <a:r>
              <a:rPr lang="en-GB" b="1" dirty="0"/>
              <a:t>desirable</a:t>
            </a:r>
          </a:p>
        </p:txBody>
      </p:sp>
      <p:sp>
        <p:nvSpPr>
          <p:cNvPr id="19" name="TextBox 18">
            <a:extLst>
              <a:ext uri="{FF2B5EF4-FFF2-40B4-BE49-F238E27FC236}">
                <a16:creationId xmlns:a16="http://schemas.microsoft.com/office/drawing/2014/main" id="{30D264FC-3D91-4591-950D-98800165467F}"/>
              </a:ext>
            </a:extLst>
          </p:cNvPr>
          <p:cNvSpPr txBox="1"/>
          <p:nvPr/>
        </p:nvSpPr>
        <p:spPr>
          <a:xfrm>
            <a:off x="5495624" y="3687424"/>
            <a:ext cx="1279924" cy="369332"/>
          </a:xfrm>
          <a:prstGeom prst="rect">
            <a:avLst/>
          </a:prstGeom>
          <a:noFill/>
        </p:spPr>
        <p:txBody>
          <a:bodyPr wrap="square" rtlCol="0">
            <a:spAutoFit/>
          </a:bodyPr>
          <a:lstStyle/>
          <a:p>
            <a:pPr algn="ctr"/>
            <a:r>
              <a:rPr lang="en-GB" b="1" dirty="0"/>
              <a:t>valuable</a:t>
            </a:r>
          </a:p>
        </p:txBody>
      </p:sp>
      <p:sp>
        <p:nvSpPr>
          <p:cNvPr id="20" name="TextBox 19">
            <a:extLst>
              <a:ext uri="{FF2B5EF4-FFF2-40B4-BE49-F238E27FC236}">
                <a16:creationId xmlns:a16="http://schemas.microsoft.com/office/drawing/2014/main" id="{B34E76AB-EFDB-4969-B453-6B1B609762C2}"/>
              </a:ext>
            </a:extLst>
          </p:cNvPr>
          <p:cNvSpPr txBox="1"/>
          <p:nvPr/>
        </p:nvSpPr>
        <p:spPr>
          <a:xfrm>
            <a:off x="5495624" y="5079078"/>
            <a:ext cx="1279924" cy="369332"/>
          </a:xfrm>
          <a:prstGeom prst="rect">
            <a:avLst/>
          </a:prstGeom>
          <a:noFill/>
        </p:spPr>
        <p:txBody>
          <a:bodyPr wrap="square" rtlCol="0">
            <a:spAutoFit/>
          </a:bodyPr>
          <a:lstStyle/>
          <a:p>
            <a:pPr algn="ctr"/>
            <a:r>
              <a:rPr lang="en-GB" b="1" dirty="0"/>
              <a:t>accessible</a:t>
            </a:r>
          </a:p>
        </p:txBody>
      </p:sp>
      <p:sp>
        <p:nvSpPr>
          <p:cNvPr id="22" name="TextBox 21">
            <a:extLst>
              <a:ext uri="{FF2B5EF4-FFF2-40B4-BE49-F238E27FC236}">
                <a16:creationId xmlns:a16="http://schemas.microsoft.com/office/drawing/2014/main" id="{C0AE3304-D0D7-4902-8A0D-B664B0482CF4}"/>
              </a:ext>
            </a:extLst>
          </p:cNvPr>
          <p:cNvSpPr txBox="1"/>
          <p:nvPr/>
        </p:nvSpPr>
        <p:spPr>
          <a:xfrm>
            <a:off x="4260702" y="4396966"/>
            <a:ext cx="1279924" cy="369332"/>
          </a:xfrm>
          <a:prstGeom prst="rect">
            <a:avLst/>
          </a:prstGeom>
          <a:noFill/>
        </p:spPr>
        <p:txBody>
          <a:bodyPr wrap="square" rtlCol="0">
            <a:spAutoFit/>
          </a:bodyPr>
          <a:lstStyle/>
          <a:p>
            <a:pPr algn="ctr"/>
            <a:r>
              <a:rPr lang="en-GB" b="1" dirty="0"/>
              <a:t>findable</a:t>
            </a:r>
          </a:p>
        </p:txBody>
      </p:sp>
      <p:sp>
        <p:nvSpPr>
          <p:cNvPr id="23" name="TextBox 22">
            <a:extLst>
              <a:ext uri="{FF2B5EF4-FFF2-40B4-BE49-F238E27FC236}">
                <a16:creationId xmlns:a16="http://schemas.microsoft.com/office/drawing/2014/main" id="{EE9DEB3B-F282-47B7-A5C0-ECC212447642}"/>
              </a:ext>
            </a:extLst>
          </p:cNvPr>
          <p:cNvSpPr txBox="1"/>
          <p:nvPr/>
        </p:nvSpPr>
        <p:spPr>
          <a:xfrm>
            <a:off x="6691985" y="4382039"/>
            <a:ext cx="1279924" cy="369332"/>
          </a:xfrm>
          <a:prstGeom prst="rect">
            <a:avLst/>
          </a:prstGeom>
          <a:noFill/>
        </p:spPr>
        <p:txBody>
          <a:bodyPr wrap="square" rtlCol="0">
            <a:spAutoFit/>
          </a:bodyPr>
          <a:lstStyle/>
          <a:p>
            <a:pPr algn="ctr"/>
            <a:r>
              <a:rPr lang="en-GB" b="1" dirty="0"/>
              <a:t>credible</a:t>
            </a:r>
          </a:p>
        </p:txBody>
      </p:sp>
    </p:spTree>
    <p:extLst>
      <p:ext uri="{BB962C8B-B14F-4D97-AF65-F5344CB8AC3E}">
        <p14:creationId xmlns:p14="http://schemas.microsoft.com/office/powerpoint/2010/main" val="26176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D28F-6A85-4C88-A4F1-7B24D4C456EA}"/>
              </a:ext>
            </a:extLst>
          </p:cNvPr>
          <p:cNvSpPr>
            <a:spLocks noGrp="1"/>
          </p:cNvSpPr>
          <p:nvPr>
            <p:ph type="title"/>
          </p:nvPr>
        </p:nvSpPr>
        <p:spPr/>
        <p:txBody>
          <a:bodyPr/>
          <a:lstStyle/>
          <a:p>
            <a:r>
              <a:rPr lang="en-GB" dirty="0"/>
              <a:t>What can you do to help make Gutenberg better?</a:t>
            </a:r>
          </a:p>
        </p:txBody>
      </p:sp>
      <p:sp>
        <p:nvSpPr>
          <p:cNvPr id="3" name="Content Placeholder 2">
            <a:extLst>
              <a:ext uri="{FF2B5EF4-FFF2-40B4-BE49-F238E27FC236}">
                <a16:creationId xmlns:a16="http://schemas.microsoft.com/office/drawing/2014/main" id="{CECBB476-3808-4F3D-ADA8-507A60C3B741}"/>
              </a:ext>
            </a:extLst>
          </p:cNvPr>
          <p:cNvSpPr>
            <a:spLocks noGrp="1"/>
          </p:cNvSpPr>
          <p:nvPr>
            <p:ph idx="1"/>
          </p:nvPr>
        </p:nvSpPr>
        <p:spPr/>
        <p:txBody>
          <a:bodyPr/>
          <a:lstStyle/>
          <a:p>
            <a:r>
              <a:rPr lang="en-GB" dirty="0"/>
              <a:t>Try the Gutenberg plugin or WordPress 5.0 Beta and:</a:t>
            </a:r>
          </a:p>
          <a:p>
            <a:r>
              <a:rPr lang="en-GB" dirty="0"/>
              <a:t>Add a response on the Gutenberg poll: </a:t>
            </a:r>
            <a:r>
              <a:rPr lang="en-GB" dirty="0">
                <a:hlinkClick r:id="rId3"/>
              </a:rPr>
              <a:t>https://wordpressdotorg.survey.fm/gutenberg-support</a:t>
            </a:r>
            <a:r>
              <a:rPr lang="en-GB" dirty="0"/>
              <a:t> </a:t>
            </a:r>
          </a:p>
          <a:p>
            <a:r>
              <a:rPr lang="en-GB" dirty="0"/>
              <a:t>Leave a review on the Gutenberg plugin page: </a:t>
            </a:r>
            <a:r>
              <a:rPr lang="en-GB" dirty="0">
                <a:hlinkClick r:id="rId4"/>
              </a:rPr>
              <a:t>https://wordpress.org/support/plugin/gutenberg/reviews/</a:t>
            </a:r>
            <a:r>
              <a:rPr lang="en-GB" dirty="0"/>
              <a:t> </a:t>
            </a:r>
          </a:p>
          <a:p>
            <a:r>
              <a:rPr lang="en-GB" dirty="0"/>
              <a:t>Create an issue on the Gutenberg GitHub site: </a:t>
            </a:r>
            <a:r>
              <a:rPr lang="en-GB" dirty="0">
                <a:hlinkClick r:id="rId5"/>
              </a:rPr>
              <a:t>https://github.com/WordPress/gutenberg/issues</a:t>
            </a:r>
            <a:r>
              <a:rPr lang="en-GB" dirty="0"/>
              <a:t> </a:t>
            </a:r>
          </a:p>
          <a:p>
            <a:r>
              <a:rPr lang="en-GB" dirty="0"/>
              <a:t>Join the Make WordPress Accessible team </a:t>
            </a:r>
            <a:r>
              <a:rPr lang="en-GB" dirty="0">
                <a:hlinkClick r:id="rId6"/>
              </a:rPr>
              <a:t>https://make.wordpress.org/accessibility/</a:t>
            </a:r>
            <a:r>
              <a:rPr lang="en-GB" dirty="0"/>
              <a:t> </a:t>
            </a:r>
          </a:p>
          <a:p>
            <a:endParaRPr lang="en-GB" dirty="0"/>
          </a:p>
        </p:txBody>
      </p:sp>
      <p:sp>
        <p:nvSpPr>
          <p:cNvPr id="4" name="Date Placeholder 3">
            <a:extLst>
              <a:ext uri="{FF2B5EF4-FFF2-40B4-BE49-F238E27FC236}">
                <a16:creationId xmlns:a16="http://schemas.microsoft.com/office/drawing/2014/main" id="{4E601DCD-8C2A-4581-82A1-00B554BA350A}"/>
              </a:ext>
            </a:extLst>
          </p:cNvPr>
          <p:cNvSpPr>
            <a:spLocks noGrp="1"/>
          </p:cNvSpPr>
          <p:nvPr>
            <p:ph type="dt" sz="half" idx="10"/>
          </p:nvPr>
        </p:nvSpPr>
        <p:spPr/>
        <p:txBody>
          <a:bodyPr/>
          <a:lstStyle/>
          <a:p>
            <a:fld id="{1E56E745-E731-42F7-BC46-83DD513FC98F}" type="datetime1">
              <a:rPr lang="en-US" smtClean="0"/>
              <a:pPr/>
              <a:t>11/17/2018</a:t>
            </a:fld>
            <a:endParaRPr lang="en-US" dirty="0"/>
          </a:p>
        </p:txBody>
      </p:sp>
      <p:sp>
        <p:nvSpPr>
          <p:cNvPr id="5" name="Footer Placeholder 4">
            <a:extLst>
              <a:ext uri="{FF2B5EF4-FFF2-40B4-BE49-F238E27FC236}">
                <a16:creationId xmlns:a16="http://schemas.microsoft.com/office/drawing/2014/main" id="{91451F3D-EA7D-4E78-806B-63EE83CEC255}"/>
              </a:ext>
            </a:extLst>
          </p:cNvPr>
          <p:cNvSpPr>
            <a:spLocks noGrp="1"/>
          </p:cNvSpPr>
          <p:nvPr>
            <p:ph type="ftr" sz="quarter" idx="11"/>
          </p:nvPr>
        </p:nvSpPr>
        <p:spPr/>
        <p:txBody>
          <a:bodyPr/>
          <a:lstStyle/>
          <a:p>
            <a:r>
              <a:rPr lang="en-US"/>
              <a:t>@abrightclearweb</a:t>
            </a:r>
            <a:endParaRPr lang="en-US" dirty="0"/>
          </a:p>
        </p:txBody>
      </p:sp>
      <p:sp>
        <p:nvSpPr>
          <p:cNvPr id="6" name="Slide Number Placeholder 5">
            <a:extLst>
              <a:ext uri="{FF2B5EF4-FFF2-40B4-BE49-F238E27FC236}">
                <a16:creationId xmlns:a16="http://schemas.microsoft.com/office/drawing/2014/main" id="{7DBBC774-D0AE-45AA-8A78-649689A79FDA}"/>
              </a:ext>
            </a:extLst>
          </p:cNvPr>
          <p:cNvSpPr>
            <a:spLocks noGrp="1"/>
          </p:cNvSpPr>
          <p:nvPr>
            <p:ph type="sldNum" sz="quarter" idx="12"/>
          </p:nvPr>
        </p:nvSpPr>
        <p:spPr/>
        <p:txBody>
          <a:bodyPr/>
          <a:lstStyle/>
          <a:p>
            <a:fld id="{9CD8D479-8942-46E8-A226-A4E01F7A105C}" type="slidenum">
              <a:rPr lang="en-US" smtClean="0"/>
              <a:pPr/>
              <a:t>32</a:t>
            </a:fld>
            <a:endParaRPr lang="en-US" dirty="0"/>
          </a:p>
        </p:txBody>
      </p:sp>
    </p:spTree>
    <p:extLst>
      <p:ext uri="{BB962C8B-B14F-4D97-AF65-F5344CB8AC3E}">
        <p14:creationId xmlns:p14="http://schemas.microsoft.com/office/powerpoint/2010/main" val="208042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EAD6D-6D53-4F5F-8099-18BFC5114A99}"/>
              </a:ext>
            </a:extLst>
          </p:cNvPr>
          <p:cNvSpPr>
            <a:spLocks noGrp="1"/>
          </p:cNvSpPr>
          <p:nvPr>
            <p:ph type="title"/>
          </p:nvPr>
        </p:nvSpPr>
        <p:spPr>
          <a:xfrm>
            <a:off x="1751777" y="2527149"/>
            <a:ext cx="6949440" cy="3143393"/>
          </a:xfrm>
        </p:spPr>
        <p:txBody>
          <a:bodyPr>
            <a:normAutofit fontScale="90000"/>
          </a:bodyPr>
          <a:lstStyle/>
          <a:p>
            <a:r>
              <a:rPr lang="en-GB" dirty="0"/>
              <a:t>Thank you!</a:t>
            </a:r>
            <a:br>
              <a:rPr lang="en-GB" dirty="0"/>
            </a:br>
            <a:r>
              <a:rPr lang="en-GB" dirty="0"/>
              <a:t>Questions?</a:t>
            </a:r>
            <a:br>
              <a:rPr lang="en-GB" dirty="0"/>
            </a:br>
            <a:br>
              <a:rPr lang="en-GB" dirty="0"/>
            </a:br>
            <a:endParaRPr lang="en-GB" dirty="0"/>
          </a:p>
        </p:txBody>
      </p:sp>
      <p:sp>
        <p:nvSpPr>
          <p:cNvPr id="3" name="Text Placeholder 2">
            <a:extLst>
              <a:ext uri="{FF2B5EF4-FFF2-40B4-BE49-F238E27FC236}">
                <a16:creationId xmlns:a16="http://schemas.microsoft.com/office/drawing/2014/main" id="{42DFD93C-45EA-4C95-9FCF-74AFC7AAB508}"/>
              </a:ext>
            </a:extLst>
          </p:cNvPr>
          <p:cNvSpPr>
            <a:spLocks noGrp="1"/>
          </p:cNvSpPr>
          <p:nvPr>
            <p:ph type="body" idx="1"/>
          </p:nvPr>
        </p:nvSpPr>
        <p:spPr>
          <a:xfrm>
            <a:off x="1751777" y="4627419"/>
            <a:ext cx="6949440" cy="1203998"/>
          </a:xfrm>
        </p:spPr>
        <p:txBody>
          <a:bodyPr/>
          <a:lstStyle/>
          <a:p>
            <a:r>
              <a:rPr lang="en-GB" dirty="0">
                <a:hlinkClick r:id="rId3">
                  <a:extLst>
                    <a:ext uri="{A12FA001-AC4F-418D-AE19-62706E023703}">
                      <ahyp:hlinkClr xmlns:ahyp="http://schemas.microsoft.com/office/drawing/2018/hyperlinkcolor" val="tx"/>
                    </a:ext>
                  </a:extLst>
                </a:hlinkClick>
              </a:rPr>
              <a:t>https://www.abrightclearweb.com</a:t>
            </a:r>
            <a:endParaRPr lang="en-GB" dirty="0"/>
          </a:p>
          <a:p>
            <a:r>
              <a:rPr lang="en-GB" dirty="0">
                <a:hlinkClick r:id="rId4">
                  <a:extLst>
                    <a:ext uri="{A12FA001-AC4F-418D-AE19-62706E023703}">
                      <ahyp:hlinkClr xmlns:ahyp="http://schemas.microsoft.com/office/drawing/2018/hyperlinkcolor" val="tx"/>
                    </a:ext>
                  </a:extLst>
                </a:hlinkClick>
              </a:rPr>
              <a:t>@abrightclearweb</a:t>
            </a:r>
            <a:endParaRPr lang="en-GB" dirty="0"/>
          </a:p>
          <a:p>
            <a:r>
              <a:rPr lang="en-GB" dirty="0">
                <a:hlinkClick r:id="rId5">
                  <a:extLst>
                    <a:ext uri="{A12FA001-AC4F-418D-AE19-62706E023703}">
                      <ahyp:hlinkClr xmlns:ahyp="http://schemas.microsoft.com/office/drawing/2018/hyperlinkcolor" val="tx"/>
                    </a:ext>
                  </a:extLst>
                </a:hlinkClick>
              </a:rPr>
              <a:t>claire@abrightclearweb.com</a:t>
            </a:r>
            <a:r>
              <a:rPr lang="en-GB" dirty="0"/>
              <a:t> </a:t>
            </a:r>
          </a:p>
          <a:p>
            <a:endParaRPr lang="en-GB" dirty="0"/>
          </a:p>
        </p:txBody>
      </p:sp>
    </p:spTree>
    <p:extLst>
      <p:ext uri="{BB962C8B-B14F-4D97-AF65-F5344CB8AC3E}">
        <p14:creationId xmlns:p14="http://schemas.microsoft.com/office/powerpoint/2010/main" val="416252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A611-8508-4660-841F-90D222AEC18B}"/>
              </a:ext>
            </a:extLst>
          </p:cNvPr>
          <p:cNvSpPr>
            <a:spLocks noGrp="1"/>
          </p:cNvSpPr>
          <p:nvPr>
            <p:ph type="title"/>
          </p:nvPr>
        </p:nvSpPr>
        <p:spPr>
          <a:xfrm>
            <a:off x="1751777" y="2696547"/>
            <a:ext cx="6949440" cy="2122930"/>
          </a:xfrm>
        </p:spPr>
        <p:txBody>
          <a:bodyPr/>
          <a:lstStyle/>
          <a:p>
            <a:r>
              <a:rPr lang="en-GB" dirty="0"/>
              <a:t>What makes a great editor?</a:t>
            </a:r>
          </a:p>
        </p:txBody>
      </p:sp>
      <p:sp>
        <p:nvSpPr>
          <p:cNvPr id="3" name="Text Placeholder 2">
            <a:extLst>
              <a:ext uri="{FF2B5EF4-FFF2-40B4-BE49-F238E27FC236}">
                <a16:creationId xmlns:a16="http://schemas.microsoft.com/office/drawing/2014/main" id="{67E2A49D-16E2-4593-B1B7-80426CFDF601}"/>
              </a:ext>
            </a:extLst>
          </p:cNvPr>
          <p:cNvSpPr>
            <a:spLocks noGrp="1"/>
          </p:cNvSpPr>
          <p:nvPr>
            <p:ph type="body" idx="1"/>
          </p:nvPr>
        </p:nvSpPr>
        <p:spPr>
          <a:xfrm>
            <a:off x="1751777" y="2241134"/>
            <a:ext cx="6949440" cy="449523"/>
          </a:xfrm>
        </p:spPr>
        <p:txBody>
          <a:bodyPr/>
          <a:lstStyle/>
          <a:p>
            <a:r>
              <a:rPr lang="en-GB" dirty="0"/>
              <a:t>WordPress Design Team asked in January 2017</a:t>
            </a:r>
          </a:p>
        </p:txBody>
      </p:sp>
    </p:spTree>
    <p:extLst>
      <p:ext uri="{BB962C8B-B14F-4D97-AF65-F5344CB8AC3E}">
        <p14:creationId xmlns:p14="http://schemas.microsoft.com/office/powerpoint/2010/main" val="62724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B24C-0277-40AD-80A4-ECD8328B3366}"/>
              </a:ext>
            </a:extLst>
          </p:cNvPr>
          <p:cNvSpPr>
            <a:spLocks noGrp="1"/>
          </p:cNvSpPr>
          <p:nvPr>
            <p:ph type="title"/>
          </p:nvPr>
        </p:nvSpPr>
        <p:spPr/>
        <p:txBody>
          <a:bodyPr/>
          <a:lstStyle/>
          <a:p>
            <a:r>
              <a:rPr lang="en-GB" dirty="0"/>
              <a:t>What do users want from a new editor? (1)</a:t>
            </a:r>
          </a:p>
        </p:txBody>
      </p:sp>
      <p:sp>
        <p:nvSpPr>
          <p:cNvPr id="3" name="Slide Number Placeholder 2">
            <a:extLst>
              <a:ext uri="{FF2B5EF4-FFF2-40B4-BE49-F238E27FC236}">
                <a16:creationId xmlns:a16="http://schemas.microsoft.com/office/drawing/2014/main" id="{3A263147-E895-4999-BABB-9A120E519763}"/>
              </a:ext>
            </a:extLst>
          </p:cNvPr>
          <p:cNvSpPr>
            <a:spLocks noGrp="1"/>
          </p:cNvSpPr>
          <p:nvPr>
            <p:ph type="sldNum" sz="quarter" idx="12"/>
          </p:nvPr>
        </p:nvSpPr>
        <p:spPr/>
        <p:txBody>
          <a:bodyPr/>
          <a:lstStyle/>
          <a:p>
            <a:fld id="{9CD8D479-8942-46E8-A226-A4E01F7A105C}" type="slidenum">
              <a:rPr lang="en-GB" smtClean="0"/>
              <a:t>5</a:t>
            </a:fld>
            <a:endParaRPr lang="en-GB" dirty="0"/>
          </a:p>
        </p:txBody>
      </p:sp>
      <p:sp>
        <p:nvSpPr>
          <p:cNvPr id="4" name="Date Placeholder 3">
            <a:extLst>
              <a:ext uri="{FF2B5EF4-FFF2-40B4-BE49-F238E27FC236}">
                <a16:creationId xmlns:a16="http://schemas.microsoft.com/office/drawing/2014/main" id="{B8054A00-7C97-4380-A548-9DFBCF4C518A}"/>
              </a:ext>
            </a:extLst>
          </p:cNvPr>
          <p:cNvSpPr>
            <a:spLocks noGrp="1"/>
          </p:cNvSpPr>
          <p:nvPr>
            <p:ph type="dt" sz="half" idx="10"/>
          </p:nvPr>
        </p:nvSpPr>
        <p:spPr/>
        <p:txBody>
          <a:bodyPr/>
          <a:lstStyle/>
          <a:p>
            <a:fld id="{9386AC23-C97B-41FB-9B89-C7FE0FB631CA}" type="datetime1">
              <a:rPr lang="en-US" smtClean="0"/>
              <a:pPr/>
              <a:t>11/17/2018</a:t>
            </a:fld>
            <a:endParaRPr lang="en-US" dirty="0"/>
          </a:p>
        </p:txBody>
      </p:sp>
      <p:sp>
        <p:nvSpPr>
          <p:cNvPr id="5" name="Footer Placeholder 4">
            <a:extLst>
              <a:ext uri="{FF2B5EF4-FFF2-40B4-BE49-F238E27FC236}">
                <a16:creationId xmlns:a16="http://schemas.microsoft.com/office/drawing/2014/main" id="{1674370E-4586-4EFE-9560-9C9D425784D1}"/>
              </a:ext>
            </a:extLst>
          </p:cNvPr>
          <p:cNvSpPr>
            <a:spLocks noGrp="1"/>
          </p:cNvSpPr>
          <p:nvPr>
            <p:ph type="ftr" sz="quarter" idx="11"/>
          </p:nvPr>
        </p:nvSpPr>
        <p:spPr/>
        <p:txBody>
          <a:bodyPr/>
          <a:lstStyle/>
          <a:p>
            <a:r>
              <a:rPr lang="en-US" dirty="0"/>
              <a:t>@abrightclearweb</a:t>
            </a:r>
          </a:p>
        </p:txBody>
      </p:sp>
      <p:sp>
        <p:nvSpPr>
          <p:cNvPr id="6" name="Speech Bubble: Rectangle 5">
            <a:extLst>
              <a:ext uri="{FF2B5EF4-FFF2-40B4-BE49-F238E27FC236}">
                <a16:creationId xmlns:a16="http://schemas.microsoft.com/office/drawing/2014/main" id="{76D0F774-4348-40F7-BD31-97B6BD1A1419}"/>
              </a:ext>
            </a:extLst>
          </p:cNvPr>
          <p:cNvSpPr/>
          <p:nvPr/>
        </p:nvSpPr>
        <p:spPr>
          <a:xfrm>
            <a:off x="1454065" y="3998281"/>
            <a:ext cx="2414726" cy="1544715"/>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 …better visual representations of whatever you’re editing…</a:t>
            </a:r>
          </a:p>
        </p:txBody>
      </p:sp>
      <p:sp>
        <p:nvSpPr>
          <p:cNvPr id="7" name="Speech Bubble: Rectangle 6">
            <a:extLst>
              <a:ext uri="{FF2B5EF4-FFF2-40B4-BE49-F238E27FC236}">
                <a16:creationId xmlns:a16="http://schemas.microsoft.com/office/drawing/2014/main" id="{223ACA91-DA1B-4225-9E76-DD5F73DCC11A}"/>
              </a:ext>
            </a:extLst>
          </p:cNvPr>
          <p:cNvSpPr/>
          <p:nvPr/>
        </p:nvSpPr>
        <p:spPr>
          <a:xfrm>
            <a:off x="1266583" y="1544737"/>
            <a:ext cx="2812562" cy="1799213"/>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I always felt that the Editor is way too complex. The buttons, the hidden menus, the many fields, the help. </a:t>
            </a:r>
          </a:p>
        </p:txBody>
      </p:sp>
      <p:sp>
        <p:nvSpPr>
          <p:cNvPr id="8" name="Speech Bubble: Rectangle 7">
            <a:extLst>
              <a:ext uri="{FF2B5EF4-FFF2-40B4-BE49-F238E27FC236}">
                <a16:creationId xmlns:a16="http://schemas.microsoft.com/office/drawing/2014/main" id="{1F8A2CF1-070B-414E-863D-366C29FF0A19}"/>
              </a:ext>
            </a:extLst>
          </p:cNvPr>
          <p:cNvSpPr/>
          <p:nvPr/>
        </p:nvSpPr>
        <p:spPr>
          <a:xfrm>
            <a:off x="8469298" y="3998280"/>
            <a:ext cx="2858653" cy="1718577"/>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…with blocks, your content would be more flexible. You can style blocks differently, sort blocks, create different UI’s for each block, etc.</a:t>
            </a:r>
          </a:p>
        </p:txBody>
      </p:sp>
      <p:sp>
        <p:nvSpPr>
          <p:cNvPr id="10" name="Speech Bubble: Rectangle 9">
            <a:extLst>
              <a:ext uri="{FF2B5EF4-FFF2-40B4-BE49-F238E27FC236}">
                <a16:creationId xmlns:a16="http://schemas.microsoft.com/office/drawing/2014/main" id="{0301B49C-5089-4BF2-9F6A-69E5230BCD09}"/>
              </a:ext>
            </a:extLst>
          </p:cNvPr>
          <p:cNvSpPr/>
          <p:nvPr/>
        </p:nvSpPr>
        <p:spPr>
          <a:xfrm>
            <a:off x="8469298" y="1544737"/>
            <a:ext cx="3073152" cy="1905007"/>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The Editing experience needs to be akin to the many page builders that are currently out there. The ability to add rows and multiple columns is a must have! </a:t>
            </a:r>
          </a:p>
        </p:txBody>
      </p:sp>
      <p:sp>
        <p:nvSpPr>
          <p:cNvPr id="11" name="Speech Bubble: Rectangle 10">
            <a:extLst>
              <a:ext uri="{FF2B5EF4-FFF2-40B4-BE49-F238E27FC236}">
                <a16:creationId xmlns:a16="http://schemas.microsoft.com/office/drawing/2014/main" id="{1B620687-9A6C-4D14-A26C-864094AA0B3C}"/>
              </a:ext>
            </a:extLst>
          </p:cNvPr>
          <p:cNvSpPr/>
          <p:nvPr/>
        </p:nvSpPr>
        <p:spPr>
          <a:xfrm>
            <a:off x="4737645" y="3998281"/>
            <a:ext cx="3073152" cy="1905007"/>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2"/>
                </a:solidFill>
              </a:rPr>
              <a:t>What if we took a mobile first approach for a new editor experience in core? Doing that would make pain points even more apparent…</a:t>
            </a:r>
          </a:p>
        </p:txBody>
      </p:sp>
      <p:sp>
        <p:nvSpPr>
          <p:cNvPr id="12" name="Speech Bubble: Rectangle 11">
            <a:extLst>
              <a:ext uri="{FF2B5EF4-FFF2-40B4-BE49-F238E27FC236}">
                <a16:creationId xmlns:a16="http://schemas.microsoft.com/office/drawing/2014/main" id="{75A436CF-01A6-4C72-BE78-A18C1BDA014A}"/>
              </a:ext>
            </a:extLst>
          </p:cNvPr>
          <p:cNvSpPr/>
          <p:nvPr/>
        </p:nvSpPr>
        <p:spPr>
          <a:xfrm>
            <a:off x="4839620" y="1473704"/>
            <a:ext cx="2869203" cy="1835447"/>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A lot can be done to improve upon current workflow of revisions. A lot of WP users are pretty much unaware of how it works. </a:t>
            </a:r>
          </a:p>
        </p:txBody>
      </p:sp>
    </p:spTree>
    <p:extLst>
      <p:ext uri="{BB962C8B-B14F-4D97-AF65-F5344CB8AC3E}">
        <p14:creationId xmlns:p14="http://schemas.microsoft.com/office/powerpoint/2010/main" val="3593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B24C-0277-40AD-80A4-ECD8328B3366}"/>
              </a:ext>
            </a:extLst>
          </p:cNvPr>
          <p:cNvSpPr>
            <a:spLocks noGrp="1"/>
          </p:cNvSpPr>
          <p:nvPr>
            <p:ph type="title"/>
          </p:nvPr>
        </p:nvSpPr>
        <p:spPr/>
        <p:txBody>
          <a:bodyPr/>
          <a:lstStyle/>
          <a:p>
            <a:r>
              <a:rPr lang="en-GB" dirty="0"/>
              <a:t>What do users want from a new editor? (2)</a:t>
            </a:r>
          </a:p>
        </p:txBody>
      </p:sp>
      <p:sp>
        <p:nvSpPr>
          <p:cNvPr id="3" name="Slide Number Placeholder 2">
            <a:extLst>
              <a:ext uri="{FF2B5EF4-FFF2-40B4-BE49-F238E27FC236}">
                <a16:creationId xmlns:a16="http://schemas.microsoft.com/office/drawing/2014/main" id="{3A263147-E895-4999-BABB-9A120E519763}"/>
              </a:ext>
            </a:extLst>
          </p:cNvPr>
          <p:cNvSpPr>
            <a:spLocks noGrp="1"/>
          </p:cNvSpPr>
          <p:nvPr>
            <p:ph type="sldNum" sz="quarter" idx="12"/>
          </p:nvPr>
        </p:nvSpPr>
        <p:spPr/>
        <p:txBody>
          <a:bodyPr/>
          <a:lstStyle/>
          <a:p>
            <a:fld id="{9CD8D479-8942-46E8-A226-A4E01F7A105C}" type="slidenum">
              <a:rPr lang="en-GB" smtClean="0"/>
              <a:t>6</a:t>
            </a:fld>
            <a:endParaRPr lang="en-GB" dirty="0"/>
          </a:p>
        </p:txBody>
      </p:sp>
      <p:sp>
        <p:nvSpPr>
          <p:cNvPr id="4" name="Date Placeholder 3">
            <a:extLst>
              <a:ext uri="{FF2B5EF4-FFF2-40B4-BE49-F238E27FC236}">
                <a16:creationId xmlns:a16="http://schemas.microsoft.com/office/drawing/2014/main" id="{B8054A00-7C97-4380-A548-9DFBCF4C518A}"/>
              </a:ext>
            </a:extLst>
          </p:cNvPr>
          <p:cNvSpPr>
            <a:spLocks noGrp="1"/>
          </p:cNvSpPr>
          <p:nvPr>
            <p:ph type="dt" sz="half" idx="10"/>
          </p:nvPr>
        </p:nvSpPr>
        <p:spPr/>
        <p:txBody>
          <a:bodyPr/>
          <a:lstStyle/>
          <a:p>
            <a:fld id="{9386AC23-C97B-41FB-9B89-C7FE0FB631CA}" type="datetime1">
              <a:rPr lang="en-US" smtClean="0"/>
              <a:pPr/>
              <a:t>11/17/2018</a:t>
            </a:fld>
            <a:endParaRPr lang="en-US" dirty="0"/>
          </a:p>
        </p:txBody>
      </p:sp>
      <p:sp>
        <p:nvSpPr>
          <p:cNvPr id="5" name="Footer Placeholder 4">
            <a:extLst>
              <a:ext uri="{FF2B5EF4-FFF2-40B4-BE49-F238E27FC236}">
                <a16:creationId xmlns:a16="http://schemas.microsoft.com/office/drawing/2014/main" id="{1674370E-4586-4EFE-9560-9C9D425784D1}"/>
              </a:ext>
            </a:extLst>
          </p:cNvPr>
          <p:cNvSpPr>
            <a:spLocks noGrp="1"/>
          </p:cNvSpPr>
          <p:nvPr>
            <p:ph type="ftr" sz="quarter" idx="11"/>
          </p:nvPr>
        </p:nvSpPr>
        <p:spPr/>
        <p:txBody>
          <a:bodyPr/>
          <a:lstStyle/>
          <a:p>
            <a:r>
              <a:rPr lang="en-US" dirty="0"/>
              <a:t>Add a footer</a:t>
            </a:r>
          </a:p>
        </p:txBody>
      </p:sp>
      <p:sp>
        <p:nvSpPr>
          <p:cNvPr id="8" name="Speech Bubble: Rectangle 7">
            <a:extLst>
              <a:ext uri="{FF2B5EF4-FFF2-40B4-BE49-F238E27FC236}">
                <a16:creationId xmlns:a16="http://schemas.microsoft.com/office/drawing/2014/main" id="{1F8A2CF1-070B-414E-863D-366C29FF0A19}"/>
              </a:ext>
            </a:extLst>
          </p:cNvPr>
          <p:cNvSpPr/>
          <p:nvPr/>
        </p:nvSpPr>
        <p:spPr>
          <a:xfrm>
            <a:off x="6694902" y="2084490"/>
            <a:ext cx="4591237" cy="2798608"/>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This UI </a:t>
            </a:r>
            <a:r>
              <a:rPr lang="en-GB" i="1" dirty="0">
                <a:solidFill>
                  <a:schemeClr val="tx2"/>
                </a:solidFill>
              </a:rPr>
              <a:t>needs</a:t>
            </a:r>
            <a:r>
              <a:rPr lang="en-GB" dirty="0">
                <a:solidFill>
                  <a:schemeClr val="tx2"/>
                </a:solidFill>
              </a:rPr>
              <a:t> to be complex, because it is used for so many different types of input. Most people don’t use all of the possibilities within one post or page — that’s a good thing. But don’t make it difficult to get to any of them, because you don’t know what they might want (and it can change right in the middle of creating).</a:t>
            </a:r>
          </a:p>
        </p:txBody>
      </p:sp>
      <p:sp>
        <p:nvSpPr>
          <p:cNvPr id="10" name="Speech Bubble: Rectangle 9">
            <a:extLst>
              <a:ext uri="{FF2B5EF4-FFF2-40B4-BE49-F238E27FC236}">
                <a16:creationId xmlns:a16="http://schemas.microsoft.com/office/drawing/2014/main" id="{AF324987-F61A-4F19-9AA5-153CC68D7170}"/>
              </a:ext>
            </a:extLst>
          </p:cNvPr>
          <p:cNvSpPr/>
          <p:nvPr/>
        </p:nvSpPr>
        <p:spPr>
          <a:xfrm>
            <a:off x="827102" y="1785891"/>
            <a:ext cx="4998127" cy="3089429"/>
          </a:xfrm>
          <a:prstGeom prst="wedge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#1: </a:t>
            </a:r>
            <a:r>
              <a:rPr lang="en-GB" dirty="0">
                <a:solidFill>
                  <a:schemeClr val="tx2"/>
                </a:solidFill>
              </a:rPr>
              <a:t>A good editor produces simple markup that’s </a:t>
            </a:r>
            <a:r>
              <a:rPr lang="en-GB" b="1" i="1" dirty="0">
                <a:solidFill>
                  <a:schemeClr val="tx2"/>
                </a:solidFill>
              </a:rPr>
              <a:t>accessible and portable</a:t>
            </a:r>
            <a:r>
              <a:rPr lang="en-GB" dirty="0">
                <a:solidFill>
                  <a:schemeClr val="tx2"/>
                </a:solidFill>
              </a:rPr>
              <a:t> from theme to theme.</a:t>
            </a:r>
          </a:p>
          <a:p>
            <a:pPr algn="ctr"/>
            <a:endParaRPr lang="en-GB" dirty="0">
              <a:solidFill>
                <a:schemeClr val="tx2"/>
              </a:solidFill>
            </a:endParaRPr>
          </a:p>
          <a:p>
            <a:pPr algn="ctr"/>
            <a:r>
              <a:rPr lang="en-GB" b="1" dirty="0">
                <a:solidFill>
                  <a:schemeClr val="tx2"/>
                </a:solidFill>
              </a:rPr>
              <a:t>#2:</a:t>
            </a:r>
            <a:r>
              <a:rPr lang="en-GB" dirty="0">
                <a:solidFill>
                  <a:schemeClr val="tx2"/>
                </a:solidFill>
              </a:rPr>
              <a:t> A good editor helps users </a:t>
            </a:r>
            <a:r>
              <a:rPr lang="en-GB" b="1" i="1" dirty="0">
                <a:solidFill>
                  <a:schemeClr val="tx2"/>
                </a:solidFill>
              </a:rPr>
              <a:t>focus on communicating, not designing</a:t>
            </a:r>
            <a:r>
              <a:rPr lang="en-GB" dirty="0">
                <a:solidFill>
                  <a:schemeClr val="tx2"/>
                </a:solidFill>
              </a:rPr>
              <a:t>. </a:t>
            </a:r>
          </a:p>
        </p:txBody>
      </p:sp>
      <p:sp>
        <p:nvSpPr>
          <p:cNvPr id="9" name="TextBox 8">
            <a:extLst>
              <a:ext uri="{FF2B5EF4-FFF2-40B4-BE49-F238E27FC236}">
                <a16:creationId xmlns:a16="http://schemas.microsoft.com/office/drawing/2014/main" id="{3D208239-496A-494B-AE1D-EAD04174DE73}"/>
              </a:ext>
            </a:extLst>
          </p:cNvPr>
          <p:cNvSpPr txBox="1"/>
          <p:nvPr/>
        </p:nvSpPr>
        <p:spPr>
          <a:xfrm>
            <a:off x="2440048" y="6068667"/>
            <a:ext cx="7539593" cy="369332"/>
          </a:xfrm>
          <a:prstGeom prst="rect">
            <a:avLst/>
          </a:prstGeom>
          <a:noFill/>
        </p:spPr>
        <p:txBody>
          <a:bodyPr wrap="square" rtlCol="0">
            <a:spAutoFit/>
          </a:bodyPr>
          <a:lstStyle/>
          <a:p>
            <a:r>
              <a:rPr lang="en-GB" dirty="0">
                <a:hlinkClick r:id="rId3"/>
              </a:rPr>
              <a:t>https://make.wordpress.org/design/2017/01/11/what-makes-a-great-editor/</a:t>
            </a:r>
            <a:endParaRPr lang="en-GB" dirty="0"/>
          </a:p>
        </p:txBody>
      </p:sp>
    </p:spTree>
    <p:extLst>
      <p:ext uri="{BB962C8B-B14F-4D97-AF65-F5344CB8AC3E}">
        <p14:creationId xmlns:p14="http://schemas.microsoft.com/office/powerpoint/2010/main" val="21462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45EE-EC43-4AB8-B346-6A3CDEFA07A4}"/>
              </a:ext>
            </a:extLst>
          </p:cNvPr>
          <p:cNvSpPr>
            <a:spLocks noGrp="1"/>
          </p:cNvSpPr>
          <p:nvPr>
            <p:ph type="title"/>
          </p:nvPr>
        </p:nvSpPr>
        <p:spPr/>
        <p:txBody>
          <a:bodyPr/>
          <a:lstStyle/>
          <a:p>
            <a:r>
              <a:rPr lang="en-GB" dirty="0"/>
              <a:t>How do users add content to WordPress?</a:t>
            </a:r>
          </a:p>
        </p:txBody>
      </p:sp>
      <p:pic>
        <p:nvPicPr>
          <p:cNvPr id="8" name="Content Placeholder 7">
            <a:extLst>
              <a:ext uri="{FF2B5EF4-FFF2-40B4-BE49-F238E27FC236}">
                <a16:creationId xmlns:a16="http://schemas.microsoft.com/office/drawing/2014/main" id="{C7916DDE-00C4-497F-8451-8F474FD5E1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2198" y="1489593"/>
            <a:ext cx="5887602" cy="4621213"/>
          </a:xfrm>
        </p:spPr>
      </p:pic>
      <p:sp>
        <p:nvSpPr>
          <p:cNvPr id="4" name="Slide Number Placeholder 3">
            <a:extLst>
              <a:ext uri="{FF2B5EF4-FFF2-40B4-BE49-F238E27FC236}">
                <a16:creationId xmlns:a16="http://schemas.microsoft.com/office/drawing/2014/main" id="{39252D52-56FF-48C5-96D2-346E46DC002F}"/>
              </a:ext>
            </a:extLst>
          </p:cNvPr>
          <p:cNvSpPr>
            <a:spLocks noGrp="1"/>
          </p:cNvSpPr>
          <p:nvPr>
            <p:ph type="sldNum" sz="quarter" idx="12"/>
          </p:nvPr>
        </p:nvSpPr>
        <p:spPr>
          <a:xfrm>
            <a:off x="0" y="6629400"/>
            <a:ext cx="410402" cy="228600"/>
          </a:xfrm>
        </p:spPr>
        <p:txBody>
          <a:bodyPr/>
          <a:lstStyle/>
          <a:p>
            <a:fld id="{9CD8D479-8942-46E8-A226-A4E01F7A105C}" type="slidenum">
              <a:rPr lang="en-GB" smtClean="0"/>
              <a:t>7</a:t>
            </a:fld>
            <a:endParaRPr lang="en-GB" dirty="0"/>
          </a:p>
        </p:txBody>
      </p:sp>
      <p:sp>
        <p:nvSpPr>
          <p:cNvPr id="5" name="Date Placeholder 4">
            <a:extLst>
              <a:ext uri="{FF2B5EF4-FFF2-40B4-BE49-F238E27FC236}">
                <a16:creationId xmlns:a16="http://schemas.microsoft.com/office/drawing/2014/main" id="{8D2158F5-99A9-49E0-BD23-8B89209310BB}"/>
              </a:ext>
            </a:extLst>
          </p:cNvPr>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a:extLst>
              <a:ext uri="{FF2B5EF4-FFF2-40B4-BE49-F238E27FC236}">
                <a16:creationId xmlns:a16="http://schemas.microsoft.com/office/drawing/2014/main" id="{FE1E25FA-6059-4D1F-901A-C2142E8C7DCC}"/>
              </a:ext>
            </a:extLst>
          </p:cNvPr>
          <p:cNvSpPr>
            <a:spLocks noGrp="1"/>
          </p:cNvSpPr>
          <p:nvPr>
            <p:ph type="ftr" sz="quarter" idx="11"/>
          </p:nvPr>
        </p:nvSpPr>
        <p:spPr>
          <a:xfrm>
            <a:off x="1637716" y="6629400"/>
            <a:ext cx="10554284" cy="228600"/>
          </a:xfrm>
        </p:spPr>
        <p:txBody>
          <a:bodyPr/>
          <a:lstStyle/>
          <a:p>
            <a:r>
              <a:rPr lang="en-US" dirty="0"/>
              <a:t>@abrightclearweb</a:t>
            </a:r>
          </a:p>
        </p:txBody>
      </p:sp>
      <p:sp>
        <p:nvSpPr>
          <p:cNvPr id="9" name="TextBox 8">
            <a:extLst>
              <a:ext uri="{FF2B5EF4-FFF2-40B4-BE49-F238E27FC236}">
                <a16:creationId xmlns:a16="http://schemas.microsoft.com/office/drawing/2014/main" id="{9C49DBAD-120C-49CB-8BBE-B3959508B91B}"/>
              </a:ext>
            </a:extLst>
          </p:cNvPr>
          <p:cNvSpPr txBox="1"/>
          <p:nvPr/>
        </p:nvSpPr>
        <p:spPr>
          <a:xfrm>
            <a:off x="2671665" y="6186488"/>
            <a:ext cx="6848669" cy="369332"/>
          </a:xfrm>
          <a:prstGeom prst="rect">
            <a:avLst/>
          </a:prstGeom>
          <a:noFill/>
        </p:spPr>
        <p:txBody>
          <a:bodyPr wrap="square" rtlCol="0">
            <a:spAutoFit/>
          </a:bodyPr>
          <a:lstStyle/>
          <a:p>
            <a:r>
              <a:rPr lang="en-GB" dirty="0">
                <a:hlinkClick r:id="rId4"/>
              </a:rPr>
              <a:t>https://twitter.com/abrightclearweb/status/895555456340344833</a:t>
            </a:r>
            <a:r>
              <a:rPr lang="en-GB" dirty="0"/>
              <a:t> </a:t>
            </a:r>
          </a:p>
        </p:txBody>
      </p:sp>
    </p:spTree>
    <p:extLst>
      <p:ext uri="{BB962C8B-B14F-4D97-AF65-F5344CB8AC3E}">
        <p14:creationId xmlns:p14="http://schemas.microsoft.com/office/powerpoint/2010/main" val="25323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BBAA-B8E4-4D2F-A0CA-86DC496607D0}"/>
              </a:ext>
            </a:extLst>
          </p:cNvPr>
          <p:cNvSpPr>
            <a:spLocks noGrp="1"/>
          </p:cNvSpPr>
          <p:nvPr>
            <p:ph type="title"/>
          </p:nvPr>
        </p:nvSpPr>
        <p:spPr/>
        <p:txBody>
          <a:bodyPr/>
          <a:lstStyle/>
          <a:p>
            <a:r>
              <a:rPr lang="en-GB" dirty="0"/>
              <a:t>Problems with the existing editor</a:t>
            </a:r>
          </a:p>
        </p:txBody>
      </p:sp>
      <p:sp>
        <p:nvSpPr>
          <p:cNvPr id="3" name="Content Placeholder 2">
            <a:extLst>
              <a:ext uri="{FF2B5EF4-FFF2-40B4-BE49-F238E27FC236}">
                <a16:creationId xmlns:a16="http://schemas.microsoft.com/office/drawing/2014/main" id="{A29DDA33-8F32-46C6-947B-D3B2083D8E83}"/>
              </a:ext>
            </a:extLst>
          </p:cNvPr>
          <p:cNvSpPr>
            <a:spLocks noGrp="1"/>
          </p:cNvSpPr>
          <p:nvPr>
            <p:ph idx="1"/>
          </p:nvPr>
        </p:nvSpPr>
        <p:spPr/>
        <p:txBody>
          <a:bodyPr/>
          <a:lstStyle/>
          <a:p>
            <a:r>
              <a:rPr lang="en-GB" dirty="0"/>
              <a:t>Useful tools can be hidden away (Screen Options)</a:t>
            </a:r>
          </a:p>
          <a:p>
            <a:r>
              <a:rPr lang="en-GB" dirty="0"/>
              <a:t>Shortcodes are ugly to use</a:t>
            </a:r>
          </a:p>
          <a:p>
            <a:r>
              <a:rPr lang="en-GB" dirty="0"/>
              <a:t>Not obvious what content you can embed and how it works</a:t>
            </a:r>
          </a:p>
          <a:p>
            <a:r>
              <a:rPr lang="en-GB" dirty="0"/>
              <a:t>Difficult to build complex layouts</a:t>
            </a:r>
          </a:p>
          <a:p>
            <a:r>
              <a:rPr lang="en-GB" dirty="0"/>
              <a:t>Not a true WYSIWYG experience</a:t>
            </a:r>
          </a:p>
          <a:p>
            <a:r>
              <a:rPr lang="en-GB" dirty="0"/>
              <a:t>Mobile experience is poor</a:t>
            </a:r>
            <a:br>
              <a:rPr lang="en-GB" dirty="0"/>
            </a:br>
            <a:br>
              <a:rPr lang="en-GB" dirty="0"/>
            </a:br>
            <a:endParaRPr lang="en-GB" dirty="0"/>
          </a:p>
        </p:txBody>
      </p:sp>
      <p:sp>
        <p:nvSpPr>
          <p:cNvPr id="4" name="Slide Number Placeholder 3">
            <a:extLst>
              <a:ext uri="{FF2B5EF4-FFF2-40B4-BE49-F238E27FC236}">
                <a16:creationId xmlns:a16="http://schemas.microsoft.com/office/drawing/2014/main" id="{1405664F-F99E-4700-A0F2-7423DD73F4F0}"/>
              </a:ext>
            </a:extLst>
          </p:cNvPr>
          <p:cNvSpPr>
            <a:spLocks noGrp="1"/>
          </p:cNvSpPr>
          <p:nvPr>
            <p:ph type="sldNum" sz="quarter" idx="12"/>
          </p:nvPr>
        </p:nvSpPr>
        <p:spPr>
          <a:xfrm>
            <a:off x="0" y="6629400"/>
            <a:ext cx="410402" cy="228600"/>
          </a:xfrm>
        </p:spPr>
        <p:txBody>
          <a:bodyPr/>
          <a:lstStyle/>
          <a:p>
            <a:fld id="{9CD8D479-8942-46E8-A226-A4E01F7A105C}" type="slidenum">
              <a:rPr lang="en-GB" smtClean="0"/>
              <a:t>8</a:t>
            </a:fld>
            <a:endParaRPr lang="en-GB" dirty="0"/>
          </a:p>
        </p:txBody>
      </p:sp>
      <p:sp>
        <p:nvSpPr>
          <p:cNvPr id="5" name="Date Placeholder 4">
            <a:extLst>
              <a:ext uri="{FF2B5EF4-FFF2-40B4-BE49-F238E27FC236}">
                <a16:creationId xmlns:a16="http://schemas.microsoft.com/office/drawing/2014/main" id="{026CA467-87BF-4220-A81A-FD288EEB67C2}"/>
              </a:ext>
            </a:extLst>
          </p:cNvPr>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a:extLst>
              <a:ext uri="{FF2B5EF4-FFF2-40B4-BE49-F238E27FC236}">
                <a16:creationId xmlns:a16="http://schemas.microsoft.com/office/drawing/2014/main" id="{5639052F-C4C3-45AF-A21B-8F2DC2C13AB4}"/>
              </a:ext>
            </a:extLst>
          </p:cNvPr>
          <p:cNvSpPr>
            <a:spLocks noGrp="1"/>
          </p:cNvSpPr>
          <p:nvPr>
            <p:ph type="ftr" sz="quarter" idx="11"/>
          </p:nvPr>
        </p:nvSpPr>
        <p:spPr>
          <a:xfrm>
            <a:off x="1637716" y="6629400"/>
            <a:ext cx="10554284" cy="228600"/>
          </a:xfrm>
        </p:spPr>
        <p:txBody>
          <a:bodyPr/>
          <a:lstStyle/>
          <a:p>
            <a:r>
              <a:rPr lang="en-US" dirty="0"/>
              <a:t>@abrightclearweb</a:t>
            </a:r>
          </a:p>
        </p:txBody>
      </p:sp>
      <p:pic>
        <p:nvPicPr>
          <p:cNvPr id="8" name="Picture 7">
            <a:extLst>
              <a:ext uri="{FF2B5EF4-FFF2-40B4-BE49-F238E27FC236}">
                <a16:creationId xmlns:a16="http://schemas.microsoft.com/office/drawing/2014/main" id="{14E99A44-F8A8-4584-ABE0-EAE133D7C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024" y="4435594"/>
            <a:ext cx="6903429" cy="1765380"/>
          </a:xfrm>
          <a:prstGeom prst="rect">
            <a:avLst/>
          </a:prstGeom>
        </p:spPr>
      </p:pic>
    </p:spTree>
    <p:extLst>
      <p:ext uri="{BB962C8B-B14F-4D97-AF65-F5344CB8AC3E}">
        <p14:creationId xmlns:p14="http://schemas.microsoft.com/office/powerpoint/2010/main" val="163783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BBAA-B8E4-4D2F-A0CA-86DC496607D0}"/>
              </a:ext>
            </a:extLst>
          </p:cNvPr>
          <p:cNvSpPr>
            <a:spLocks noGrp="1"/>
          </p:cNvSpPr>
          <p:nvPr>
            <p:ph type="title"/>
          </p:nvPr>
        </p:nvSpPr>
        <p:spPr/>
        <p:txBody>
          <a:bodyPr/>
          <a:lstStyle/>
          <a:p>
            <a:r>
              <a:rPr lang="en-GB" dirty="0"/>
              <a:t>Aims of Gutenberg</a:t>
            </a:r>
          </a:p>
        </p:txBody>
      </p:sp>
      <p:sp>
        <p:nvSpPr>
          <p:cNvPr id="3" name="Content Placeholder 2">
            <a:extLst>
              <a:ext uri="{FF2B5EF4-FFF2-40B4-BE49-F238E27FC236}">
                <a16:creationId xmlns:a16="http://schemas.microsoft.com/office/drawing/2014/main" id="{A29DDA33-8F32-46C6-947B-D3B2083D8E83}"/>
              </a:ext>
            </a:extLst>
          </p:cNvPr>
          <p:cNvSpPr>
            <a:spLocks noGrp="1"/>
          </p:cNvSpPr>
          <p:nvPr>
            <p:ph idx="1"/>
          </p:nvPr>
        </p:nvSpPr>
        <p:spPr/>
        <p:txBody>
          <a:bodyPr>
            <a:normAutofit/>
          </a:bodyPr>
          <a:lstStyle/>
          <a:p>
            <a:endParaRPr lang="en-GB" dirty="0"/>
          </a:p>
          <a:p>
            <a:endParaRPr lang="en-GB" dirty="0"/>
          </a:p>
          <a:p>
            <a:endParaRPr lang="en-GB" dirty="0"/>
          </a:p>
          <a:p>
            <a:endParaRPr lang="en-GB" dirty="0"/>
          </a:p>
          <a:p>
            <a:endParaRPr lang="en-GB" dirty="0"/>
          </a:p>
          <a:p>
            <a:endParaRPr lang="en-GB" dirty="0"/>
          </a:p>
          <a:p>
            <a:pPr marL="0" indent="0">
              <a:buNone/>
            </a:pPr>
            <a:r>
              <a:rPr lang="en-GB" dirty="0"/>
              <a:t> </a:t>
            </a:r>
          </a:p>
          <a:p>
            <a:pPr marL="0" indent="0">
              <a:buNone/>
            </a:pPr>
            <a:endParaRPr lang="en-GB" dirty="0">
              <a:hlinkClick r:id="rId3"/>
            </a:endParaRPr>
          </a:p>
          <a:p>
            <a:pPr marL="0" indent="0">
              <a:buNone/>
            </a:pPr>
            <a:endParaRPr lang="en-GB" dirty="0">
              <a:hlinkClick r:id="rId3"/>
            </a:endParaRPr>
          </a:p>
          <a:p>
            <a:pPr marL="0" indent="0">
              <a:buNone/>
            </a:pPr>
            <a:r>
              <a:rPr lang="en-GB" dirty="0">
                <a:hlinkClick r:id="rId3"/>
              </a:rPr>
              <a:t>https://github.com/WordPress/gutenberg/blob/master/docs/reference/faq.md</a:t>
            </a:r>
            <a:r>
              <a:rPr lang="en-GB" dirty="0"/>
              <a:t> </a:t>
            </a:r>
          </a:p>
        </p:txBody>
      </p:sp>
      <p:sp>
        <p:nvSpPr>
          <p:cNvPr id="4" name="Slide Number Placeholder 3">
            <a:extLst>
              <a:ext uri="{FF2B5EF4-FFF2-40B4-BE49-F238E27FC236}">
                <a16:creationId xmlns:a16="http://schemas.microsoft.com/office/drawing/2014/main" id="{1405664F-F99E-4700-A0F2-7423DD73F4F0}"/>
              </a:ext>
            </a:extLst>
          </p:cNvPr>
          <p:cNvSpPr>
            <a:spLocks noGrp="1"/>
          </p:cNvSpPr>
          <p:nvPr>
            <p:ph type="sldNum" sz="quarter" idx="12"/>
          </p:nvPr>
        </p:nvSpPr>
        <p:spPr>
          <a:xfrm>
            <a:off x="0" y="6629400"/>
            <a:ext cx="410402" cy="228600"/>
          </a:xfrm>
        </p:spPr>
        <p:txBody>
          <a:bodyPr/>
          <a:lstStyle/>
          <a:p>
            <a:fld id="{9CD8D479-8942-46E8-A226-A4E01F7A105C}" type="slidenum">
              <a:rPr lang="en-GB" smtClean="0"/>
              <a:t>9</a:t>
            </a:fld>
            <a:endParaRPr lang="en-GB" dirty="0"/>
          </a:p>
        </p:txBody>
      </p:sp>
      <p:sp>
        <p:nvSpPr>
          <p:cNvPr id="5" name="Date Placeholder 4">
            <a:extLst>
              <a:ext uri="{FF2B5EF4-FFF2-40B4-BE49-F238E27FC236}">
                <a16:creationId xmlns:a16="http://schemas.microsoft.com/office/drawing/2014/main" id="{026CA467-87BF-4220-A81A-FD288EEB67C2}"/>
              </a:ext>
            </a:extLst>
          </p:cNvPr>
          <p:cNvSpPr>
            <a:spLocks noGrp="1"/>
          </p:cNvSpPr>
          <p:nvPr>
            <p:ph type="dt" sz="half" idx="10"/>
          </p:nvPr>
        </p:nvSpPr>
        <p:spPr>
          <a:xfrm>
            <a:off x="453403" y="6629400"/>
            <a:ext cx="1000662" cy="228600"/>
          </a:xfrm>
        </p:spPr>
        <p:txBody>
          <a:bodyPr/>
          <a:lstStyle/>
          <a:p>
            <a:fld id="{6DD1B487-36FD-4CED-B07A-1A81FC6540B1}" type="datetime1">
              <a:rPr lang="en-US" smtClean="0"/>
              <a:pPr/>
              <a:t>11/17/2018</a:t>
            </a:fld>
            <a:endParaRPr lang="en-US" dirty="0"/>
          </a:p>
        </p:txBody>
      </p:sp>
      <p:sp>
        <p:nvSpPr>
          <p:cNvPr id="6" name="Footer Placeholder 5">
            <a:extLst>
              <a:ext uri="{FF2B5EF4-FFF2-40B4-BE49-F238E27FC236}">
                <a16:creationId xmlns:a16="http://schemas.microsoft.com/office/drawing/2014/main" id="{5639052F-C4C3-45AF-A21B-8F2DC2C13AB4}"/>
              </a:ext>
            </a:extLst>
          </p:cNvPr>
          <p:cNvSpPr>
            <a:spLocks noGrp="1"/>
          </p:cNvSpPr>
          <p:nvPr>
            <p:ph type="ftr" sz="quarter" idx="11"/>
          </p:nvPr>
        </p:nvSpPr>
        <p:spPr>
          <a:xfrm>
            <a:off x="1637716" y="6629400"/>
            <a:ext cx="10554284" cy="228600"/>
          </a:xfrm>
        </p:spPr>
        <p:txBody>
          <a:bodyPr/>
          <a:lstStyle/>
          <a:p>
            <a:r>
              <a:rPr lang="en-US" dirty="0"/>
              <a:t>@abrightclearweb</a:t>
            </a:r>
          </a:p>
        </p:txBody>
      </p:sp>
      <p:sp>
        <p:nvSpPr>
          <p:cNvPr id="7" name="Speech Bubble: Rectangle 6">
            <a:extLst>
              <a:ext uri="{FF2B5EF4-FFF2-40B4-BE49-F238E27FC236}">
                <a16:creationId xmlns:a16="http://schemas.microsoft.com/office/drawing/2014/main" id="{3905F2F6-6EC2-413C-860A-8FD7C9E4B403}"/>
              </a:ext>
            </a:extLst>
          </p:cNvPr>
          <p:cNvSpPr/>
          <p:nvPr/>
        </p:nvSpPr>
        <p:spPr>
          <a:xfrm>
            <a:off x="3351641" y="1773898"/>
            <a:ext cx="4998127" cy="3089429"/>
          </a:xfrm>
          <a:prstGeom prst="wedgeRectCallout">
            <a:avLst/>
          </a:prstGeom>
          <a:solidFill>
            <a:srgbClr val="FFF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“The editor will endeavour to create a new page and post building experience that makes writing rich posts effortless, and has “blocks” to make it easy what today might take shortcodes, custom HTML, or “mystery meat” embed discovery.”</a:t>
            </a:r>
          </a:p>
        </p:txBody>
      </p:sp>
    </p:spTree>
    <p:extLst>
      <p:ext uri="{BB962C8B-B14F-4D97-AF65-F5344CB8AC3E}">
        <p14:creationId xmlns:p14="http://schemas.microsoft.com/office/powerpoint/2010/main" val="146122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3515</TotalTime>
  <Words>2380</Words>
  <Application>Microsoft Office PowerPoint</Application>
  <PresentationFormat>Widescreen</PresentationFormat>
  <Paragraphs>352</Paragraphs>
  <Slides>33</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Arial Rounded MT Bold</vt:lpstr>
      <vt:lpstr>Corbel</vt:lpstr>
      <vt:lpstr>Ecology 16x9</vt:lpstr>
      <vt:lpstr>The User Experience and Accessibility of Gutenberg </vt:lpstr>
      <vt:lpstr>What’s Gutenberg?</vt:lpstr>
      <vt:lpstr>How did we get here?</vt:lpstr>
      <vt:lpstr>What makes a great editor?</vt:lpstr>
      <vt:lpstr>What do users want from a new editor? (1)</vt:lpstr>
      <vt:lpstr>What do users want from a new editor? (2)</vt:lpstr>
      <vt:lpstr>How do users add content to WordPress?</vt:lpstr>
      <vt:lpstr>Problems with the existing editor</vt:lpstr>
      <vt:lpstr>Aims of Gutenberg</vt:lpstr>
      <vt:lpstr>User Experience (UX) Principles</vt:lpstr>
      <vt:lpstr>What do users think of Gutenberg?</vt:lpstr>
      <vt:lpstr>User Testing of Gutenberg</vt:lpstr>
      <vt:lpstr>User Reactions to Gutenberg (WordPress.org)</vt:lpstr>
      <vt:lpstr>But…</vt:lpstr>
      <vt:lpstr>User Reactions to Gutenberg (WordPress.org)</vt:lpstr>
      <vt:lpstr>User Reactions to Gutenberg (WordPress.org)</vt:lpstr>
      <vt:lpstr>Gutenberg criticisms/concerns</vt:lpstr>
      <vt:lpstr>What about accessibility?</vt:lpstr>
      <vt:lpstr>My experience of Gutenberg + accessibility</vt:lpstr>
      <vt:lpstr>What have I seen improve in Gutenberg accessibility?</vt:lpstr>
      <vt:lpstr>What still causes friction?</vt:lpstr>
      <vt:lpstr>What’s happened recently re: Gutenberg and accessibility?</vt:lpstr>
      <vt:lpstr>Opinion on Gutenberg accessibility, October 2018</vt:lpstr>
      <vt:lpstr>PowerPoint Presentation</vt:lpstr>
      <vt:lpstr>Cognitive Load &amp; Complexity Inconsistent User Interface Behavior</vt:lpstr>
      <vt:lpstr>Accessibility Anti-Patterns</vt:lpstr>
      <vt:lpstr>Accessibility Anti-Patterns</vt:lpstr>
      <vt:lpstr>Keyboard Shortcuts</vt:lpstr>
      <vt:lpstr>Keyboard Navigation</vt:lpstr>
      <vt:lpstr>Accessibility team statement, 29 October 2018</vt:lpstr>
      <vt:lpstr>Gutenberg and UX</vt:lpstr>
      <vt:lpstr>What can you do to help make Gutenberg better?</vt:lpstr>
      <vt:lpstr>Thank you!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Claire Brotherton</dc:creator>
  <cp:lastModifiedBy>Claire Brotherton</cp:lastModifiedBy>
  <cp:revision>151</cp:revision>
  <dcterms:created xsi:type="dcterms:W3CDTF">2018-11-14T15:00:55Z</dcterms:created>
  <dcterms:modified xsi:type="dcterms:W3CDTF">2018-11-17T11:00:47Z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